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Ишемическая болезнь сердца.</a:t>
            </a:r>
            <a:br>
              <a:rPr lang="ru-RU" sz="4000" b="1" dirty="0" smtClean="0"/>
            </a:br>
            <a:r>
              <a:rPr lang="ru-RU" sz="4000" b="1" dirty="0" smtClean="0"/>
              <a:t>Стенокардия. </a:t>
            </a:r>
            <a:br>
              <a:rPr lang="ru-RU" sz="4000" b="1" dirty="0" smtClean="0"/>
            </a:br>
            <a:r>
              <a:rPr lang="ru-RU" sz="4000" b="1" dirty="0" smtClean="0"/>
              <a:t>Первая помощь.</a:t>
            </a:r>
            <a:endParaRPr lang="ru-RU" sz="4000" b="1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852936"/>
            <a:ext cx="3548180" cy="3359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788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idx="4294967295"/>
          </p:nvPr>
        </p:nvSpPr>
        <p:spPr>
          <a:xfrm>
            <a:off x="323528" y="188640"/>
            <a:ext cx="8229600" cy="4525963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Около 10 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 трудоспособного 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населения в РФ страдает 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ИБС.</a:t>
            </a:r>
          </a:p>
          <a:p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Но 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только 40-50% из них знают о своем заболевании. </a:t>
            </a:r>
            <a:endParaRPr lang="ru-RU" sz="4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4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56992"/>
            <a:ext cx="3548180" cy="3359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681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611560" y="260648"/>
            <a:ext cx="8229600" cy="4525963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25% случаев ИБС манифестирует внезапной сердечной смертью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25% больных умирают от внезапной сердечной смерти при ранее диагностированной ИБС. </a:t>
            </a:r>
          </a:p>
          <a:p>
            <a:pPr marL="0" indent="0"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56992"/>
            <a:ext cx="3548180" cy="3359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7081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Характеристика болевого синдрома.</a:t>
            </a:r>
            <a:endParaRPr lang="ru-RU" sz="3200" b="1" dirty="0"/>
          </a:p>
        </p:txBody>
      </p:sp>
      <p:sp>
        <p:nvSpPr>
          <p:cNvPr id="2181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56792"/>
            <a:ext cx="8229600" cy="5184576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ru-RU" sz="2000" b="1" i="1" dirty="0" smtClean="0">
                <a:solidFill>
                  <a:srgbClr val="002060"/>
                </a:solidFill>
              </a:rPr>
              <a:t>   </a:t>
            </a:r>
            <a:r>
              <a:rPr lang="ru-RU" sz="2000" b="1" dirty="0" smtClean="0">
                <a:solidFill>
                  <a:srgbClr val="002060"/>
                </a:solidFill>
              </a:rPr>
              <a:t>- </a:t>
            </a:r>
            <a:r>
              <a:rPr lang="ru-RU" sz="2000" b="1" dirty="0" smtClean="0">
                <a:solidFill>
                  <a:srgbClr val="002060"/>
                </a:solidFill>
              </a:rPr>
              <a:t>боль имеет </a:t>
            </a:r>
            <a:r>
              <a:rPr lang="ru-RU" sz="2000" b="1" dirty="0" smtClean="0">
                <a:solidFill>
                  <a:srgbClr val="FF0000"/>
                </a:solidFill>
              </a:rPr>
              <a:t>давящий, душащий, жгущий или раздирающий  </a:t>
            </a:r>
            <a:r>
              <a:rPr lang="ru-RU" sz="2000" b="1" dirty="0" smtClean="0">
                <a:solidFill>
                  <a:srgbClr val="002060"/>
                </a:solidFill>
              </a:rPr>
              <a:t>характер с локализацией за грудиной, во всей передней грудной стенке с возможной иррадиацией в плечи, шею, руки, спину, </a:t>
            </a:r>
            <a:r>
              <a:rPr lang="ru-RU" sz="2000" b="1" dirty="0" err="1" smtClean="0">
                <a:solidFill>
                  <a:srgbClr val="002060"/>
                </a:solidFill>
              </a:rPr>
              <a:t>эпигастальную</a:t>
            </a:r>
            <a:r>
              <a:rPr lang="ru-RU" sz="2000" b="1" dirty="0" smtClean="0">
                <a:solidFill>
                  <a:srgbClr val="002060"/>
                </a:solidFill>
              </a:rPr>
              <a:t> область, может носить прерывистый характер</a:t>
            </a:r>
            <a:r>
              <a:rPr lang="ru-RU" sz="2000" b="1" dirty="0" smtClean="0">
                <a:solidFill>
                  <a:srgbClr val="002060"/>
                </a:solidFill>
              </a:rPr>
              <a:t>;</a:t>
            </a:r>
          </a:p>
          <a:p>
            <a:pPr eaLnBrk="1" hangingPunct="1">
              <a:lnSpc>
                <a:spcPct val="90000"/>
              </a:lnSpc>
              <a:buNone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      - боль, как правило, </a:t>
            </a:r>
            <a:r>
              <a:rPr lang="ru-RU" sz="2000" b="1" dirty="0" smtClean="0">
                <a:solidFill>
                  <a:srgbClr val="FF0000"/>
                </a:solidFill>
              </a:rPr>
              <a:t>интенсивная или очень интенсивная,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     - начало приступа часто </a:t>
            </a:r>
            <a:r>
              <a:rPr lang="ru-RU" sz="2000" b="1" dirty="0" smtClean="0">
                <a:solidFill>
                  <a:srgbClr val="FF0000"/>
                </a:solidFill>
              </a:rPr>
              <a:t>не связано с нагрузкой</a:t>
            </a:r>
            <a:r>
              <a:rPr lang="ru-RU" sz="2000" b="1" dirty="0" smtClean="0">
                <a:solidFill>
                  <a:srgbClr val="FF0000"/>
                </a:solidFill>
              </a:rPr>
              <a:t>;</a:t>
            </a:r>
            <a:endParaRPr lang="ru-RU" sz="2000" b="1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     - боль </a:t>
            </a:r>
            <a:r>
              <a:rPr lang="ru-RU" sz="2000" b="1" dirty="0" smtClean="0">
                <a:solidFill>
                  <a:srgbClr val="FF0000"/>
                </a:solidFill>
              </a:rPr>
              <a:t>не зависит от позы и положения </a:t>
            </a:r>
            <a:r>
              <a:rPr lang="ru-RU" sz="2000" b="1" dirty="0" smtClean="0">
                <a:solidFill>
                  <a:srgbClr val="002060"/>
                </a:solidFill>
              </a:rPr>
              <a:t>тела, от движений и  дыхания</a:t>
            </a:r>
            <a:r>
              <a:rPr lang="ru-RU" sz="2000" b="1" dirty="0" smtClean="0">
                <a:solidFill>
                  <a:srgbClr val="002060"/>
                </a:solidFill>
              </a:rPr>
              <a:t>,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      - боль</a:t>
            </a:r>
            <a:r>
              <a:rPr lang="ru-RU" sz="2000" b="1" dirty="0" smtClean="0"/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устойчивая к нитратам;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 dirty="0" smtClean="0"/>
              <a:t>     </a:t>
            </a:r>
            <a:r>
              <a:rPr lang="ru-RU" sz="2000" b="1" dirty="0" smtClean="0">
                <a:solidFill>
                  <a:srgbClr val="FF0000"/>
                </a:solidFill>
              </a:rPr>
              <a:t>- продолжительность </a:t>
            </a:r>
            <a:r>
              <a:rPr lang="ru-RU" sz="2000" b="1" dirty="0" smtClean="0">
                <a:solidFill>
                  <a:srgbClr val="002060"/>
                </a:solidFill>
              </a:rPr>
              <a:t>болевого приступа </a:t>
            </a:r>
            <a:r>
              <a:rPr lang="ru-RU" sz="2000" b="1" dirty="0" smtClean="0">
                <a:solidFill>
                  <a:srgbClr val="FF0000"/>
                </a:solidFill>
              </a:rPr>
              <a:t>– более 20 минут</a:t>
            </a:r>
            <a:r>
              <a:rPr lang="ru-RU" sz="2000" b="1" dirty="0" smtClean="0">
                <a:solidFill>
                  <a:srgbClr val="FF0000"/>
                </a:solidFill>
              </a:rPr>
              <a:t>;</a:t>
            </a:r>
            <a:endParaRPr lang="ru-RU" sz="2000" b="1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     - </a:t>
            </a:r>
            <a:r>
              <a:rPr lang="ru-RU" sz="2000" b="1" dirty="0" err="1" smtClean="0">
                <a:solidFill>
                  <a:srgbClr val="FF0000"/>
                </a:solidFill>
              </a:rPr>
              <a:t>гипергидроз</a:t>
            </a:r>
            <a:r>
              <a:rPr lang="ru-RU" sz="2000" b="1" dirty="0" smtClean="0">
                <a:solidFill>
                  <a:srgbClr val="FF0000"/>
                </a:solidFill>
              </a:rPr>
              <a:t>, резкая общая слабость, бледность кожных покровов, возбуждение, двигательное беспокойство, </a:t>
            </a:r>
            <a:r>
              <a:rPr lang="ru-RU" sz="2000" b="1" dirty="0" smtClean="0">
                <a:solidFill>
                  <a:srgbClr val="002060"/>
                </a:solidFill>
              </a:rPr>
              <a:t>глухость сердечных тонов, аритмии, склонность к гипотонии, понижение пульсового давления.</a:t>
            </a:r>
          </a:p>
        </p:txBody>
      </p:sp>
    </p:spTree>
    <p:extLst>
      <p:ext uri="{BB962C8B-B14F-4D97-AF65-F5344CB8AC3E}">
        <p14:creationId xmlns:p14="http://schemas.microsoft.com/office/powerpoint/2010/main" val="19785706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8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8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8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8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8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8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8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8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8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18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8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8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18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8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8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18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8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18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332656"/>
            <a:ext cx="6851176" cy="6639636"/>
          </a:xfrm>
        </p:spPr>
        <p:txBody>
          <a:bodyPr>
            <a:normAutofit/>
          </a:bodyPr>
          <a:lstStyle/>
          <a:p>
            <a: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Уильям </a:t>
            </a:r>
            <a:r>
              <a:rPr lang="ru-RU" sz="28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Геберден</a:t>
            </a:r>
            <a: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основоположник изучения коронарной болезни сердца, в 1768 г. писал: </a:t>
            </a:r>
          </a:p>
          <a:p>
            <a: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«У тех, кто подвержен грудной жабе, при ходьбе, особенно </a:t>
            </a:r>
            <a: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после </a:t>
            </a:r>
            <a: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еды, возникают болезненные наиболее неприятные ощущения в груди, которые, как кажется, отнимут жизнь, если только усилятся или продолжатся…» </a:t>
            </a:r>
          </a:p>
        </p:txBody>
      </p:sp>
    </p:spTree>
    <p:extLst>
      <p:ext uri="{BB962C8B-B14F-4D97-AF65-F5344CB8AC3E}">
        <p14:creationId xmlns:p14="http://schemas.microsoft.com/office/powerpoint/2010/main" val="239501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8142288" cy="935038"/>
          </a:xfrm>
        </p:spPr>
        <p:txBody>
          <a:bodyPr>
            <a:noAutofit/>
          </a:bodyPr>
          <a:lstStyle/>
          <a:p>
            <a:pPr eaLnBrk="1" hangingPunct="1">
              <a:lnSpc>
                <a:spcPct val="100000"/>
              </a:lnSpc>
            </a:pPr>
            <a:r>
              <a:rPr lang="ru-RU" sz="2400" b="1" dirty="0" smtClean="0">
                <a:solidFill>
                  <a:srgbClr val="002060"/>
                </a:solidFill>
              </a:rPr>
              <a:t>Локализация болевого </a:t>
            </a:r>
            <a:r>
              <a:rPr lang="ru-RU" sz="2400" b="1" dirty="0" smtClean="0">
                <a:solidFill>
                  <a:srgbClr val="002060"/>
                </a:solidFill>
              </a:rPr>
              <a:t>синдрома.</a:t>
            </a:r>
            <a:endParaRPr lang="ru-RU" sz="2400" b="1" dirty="0" smtClean="0">
              <a:solidFill>
                <a:srgbClr val="002060"/>
              </a:solidFill>
            </a:endParaRPr>
          </a:p>
        </p:txBody>
      </p:sp>
      <p:pic>
        <p:nvPicPr>
          <p:cNvPr id="21709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484784"/>
            <a:ext cx="4797425" cy="527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658865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70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7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7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792087"/>
          </a:xfrm>
        </p:spPr>
        <p:txBody>
          <a:bodyPr>
            <a:norm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Советы позвонившему</a:t>
            </a:r>
            <a:r>
              <a:rPr lang="ru-RU" sz="4400" dirty="0" smtClean="0"/>
              <a:t>.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1124744"/>
            <a:ext cx="7200800" cy="5112568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 приезда бригады СМП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Уложите больного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 слегка возвышенным головным концом.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Абсолютный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постельный режим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Обеспечить тепло и покой.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Дайте больному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нитроглицерин под язык ( 1-2 табл.)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при необходимости повторить прием через 5 минут.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болевой приступ продолжается более 15 мин,  дайте больному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разжевать 160-325 мг ацетилсалициловой кислоты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Найдите препараты, которые принимает больной, ЭКГ и покажите персоналу СМП.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оставляйте больного без присмотра. 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49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9" name="Rectangle 5"/>
          <p:cNvSpPr>
            <a:spLocks noGrp="1" noChangeArrowheads="1"/>
          </p:cNvSpPr>
          <p:nvPr>
            <p:ph type="title"/>
          </p:nvPr>
        </p:nvSpPr>
        <p:spPr>
          <a:xfrm>
            <a:off x="468313" y="765175"/>
            <a:ext cx="8218487" cy="652463"/>
          </a:xfrm>
        </p:spPr>
        <p:txBody>
          <a:bodyPr>
            <a:normAutofit fontScale="90000"/>
          </a:bodyPr>
          <a:lstStyle/>
          <a:p>
            <a:r>
              <a:rPr lang="en-US" sz="2800" b="1" i="1">
                <a:latin typeface="Verdana" pitchFamily="34" charset="0"/>
              </a:rPr>
              <a:t>BIS DAT, QUI CITO DAT! – </a:t>
            </a:r>
            <a:r>
              <a:rPr lang="ru-RU" sz="2800" b="1" i="1">
                <a:latin typeface="Verdana" pitchFamily="34" charset="0"/>
              </a:rPr>
              <a:t/>
            </a:r>
            <a:br>
              <a:rPr lang="ru-RU" sz="2800" b="1" i="1">
                <a:latin typeface="Verdana" pitchFamily="34" charset="0"/>
              </a:rPr>
            </a:br>
            <a:r>
              <a:rPr lang="ru-RU" sz="2800" b="1" i="1">
                <a:latin typeface="Verdana" pitchFamily="34" charset="0"/>
              </a:rPr>
              <a:t/>
            </a:r>
            <a:br>
              <a:rPr lang="ru-RU" sz="2800" b="1" i="1">
                <a:latin typeface="Verdana" pitchFamily="34" charset="0"/>
              </a:rPr>
            </a:br>
            <a:r>
              <a:rPr lang="ru-RU" sz="2800" b="1" i="1">
                <a:latin typeface="Verdana" pitchFamily="34" charset="0"/>
              </a:rPr>
              <a:t>ДВАЖДЫ </a:t>
            </a:r>
            <a:br>
              <a:rPr lang="ru-RU" sz="2800" b="1" i="1">
                <a:latin typeface="Verdana" pitchFamily="34" charset="0"/>
              </a:rPr>
            </a:br>
            <a:r>
              <a:rPr lang="ru-RU" sz="2800" b="1" i="1">
                <a:latin typeface="Verdana" pitchFamily="34" charset="0"/>
              </a:rPr>
              <a:t>ПОМОГ, КТО СКОРО ПОМОГ!</a:t>
            </a:r>
          </a:p>
        </p:txBody>
      </p:sp>
      <p:pic>
        <p:nvPicPr>
          <p:cNvPr id="98308" name="Picture 4" descr="0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42988" y="2060575"/>
            <a:ext cx="7200900" cy="4248150"/>
          </a:xfrm>
          <a:noFill/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51300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323</Words>
  <Application>Microsoft Office PowerPoint</Application>
  <PresentationFormat>Экран (4:3)</PresentationFormat>
  <Paragraphs>27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Times New Roman</vt:lpstr>
      <vt:lpstr>Verdana</vt:lpstr>
      <vt:lpstr>Wingdings</vt:lpstr>
      <vt:lpstr>Тема Office</vt:lpstr>
      <vt:lpstr>Ишемическая болезнь сердца. Стенокардия.  Первая помощь.</vt:lpstr>
      <vt:lpstr>Презентация PowerPoint</vt:lpstr>
      <vt:lpstr>Презентация PowerPoint</vt:lpstr>
      <vt:lpstr>Характеристика болевого синдрома.</vt:lpstr>
      <vt:lpstr>Презентация PowerPoint</vt:lpstr>
      <vt:lpstr>Локализация болевого синдрома.</vt:lpstr>
      <vt:lpstr>Советы позвонившему.</vt:lpstr>
      <vt:lpstr>BIS DAT, QUI CITO DAT! –   ДВАЖДЫ  ПОМОГ, КТО СКОРО ПОМОГ!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Ишемическая болезнь сердца. Стенокардия.  Первая помощь.</dc:title>
  <dc:creator>Галина Николаевна</dc:creator>
  <cp:lastModifiedBy>Галина Николаевна</cp:lastModifiedBy>
  <cp:revision>3</cp:revision>
  <dcterms:created xsi:type="dcterms:W3CDTF">2017-10-26T11:52:49Z</dcterms:created>
  <dcterms:modified xsi:type="dcterms:W3CDTF">2017-10-26T12:11:49Z</dcterms:modified>
</cp:coreProperties>
</file>