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0"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6772" autoAdjust="0"/>
    <p:restoredTop sz="94660"/>
  </p:normalViewPr>
  <p:slideViewPr>
    <p:cSldViewPr>
      <p:cViewPr varScale="1">
        <p:scale>
          <a:sx n="66" d="100"/>
          <a:sy n="66" d="100"/>
        </p:scale>
        <p:origin x="-114"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moskovskaya-medicina.ru/sovety/serdechno-legochnaya-reanimaciya-pervaya-pomoshch-pri-ostanovke-dyhaniya-ili-serdca.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1078;&#1080;&#1074;&#1091;&#1095;&#1080;&#1081;.&#1088;&#1092;/stati-na-temu-vyzhivaniya/vyzhivanie-v-mirnoy-zhizni/priyom-geymliha-esli-podavilsy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ПЕРВАЯ ПОМОЩЬ ПРИ ИНОРОДНОМ ТЕЛЕ ДЫХАТЕЛЬНЫХ ПУТЕЙ</a:t>
            </a:r>
            <a:endParaRPr lang="ru-RU" b="1"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97346"/>
            <a:ext cx="8215370" cy="6001643"/>
          </a:xfrm>
          <a:prstGeom prst="rect">
            <a:avLst/>
          </a:prstGeom>
        </p:spPr>
        <p:txBody>
          <a:bodyPr wrap="square">
            <a:spAutoFit/>
          </a:bodyPr>
          <a:lstStyle/>
          <a:p>
            <a:pPr fontAlgn="base"/>
            <a:r>
              <a:rPr lang="ru-RU" sz="2400" b="1" dirty="0" smtClean="0"/>
              <a:t>Если пострадавший потерял сознание</a:t>
            </a:r>
          </a:p>
          <a:p>
            <a:pPr fontAlgn="base"/>
            <a:r>
              <a:rPr lang="ru-RU" sz="2400" dirty="0" smtClean="0"/>
              <a:t>Если пострадавший находится в бессознательном состоянии или теряет сознание, человек, оказывающий первую помощь, должен положить его на пол, согнуть подбородок вперед, убедившись, что язык не блокирует дыхательные пути, стараясь не давить на них, поместить руки между нижней частью грудной кости и живота жертвы в районе пупка и выполнить серию из пяти быстрых надавливаний-нажатий внутрь и вверх. После абдоминальных толчков, спасатель повторяет процесс подъема подбородка, перемещая язык, нащупывая и, по возможности удаляет инородный предмет изо рта. Если дыхательные пути не очистились, необходимо повторить серию брюшных толчков так часто, как это необходимо. Если посторонний объект был удален, но пострадавший не дышит, следует начинать выполнение искусственного дыхания.</a:t>
            </a:r>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5909310"/>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DC143C"/>
                </a:solidFill>
                <a:effectLst/>
                <a:latin typeface="Helvetica Neue"/>
              </a:rPr>
              <a:t>Прием </a:t>
            </a:r>
            <a:r>
              <a:rPr kumimoji="0" lang="ru-RU" sz="2400" b="1" i="0" u="none" strike="noStrike" cap="none" normalizeH="0" baseline="0" dirty="0" err="1" smtClean="0">
                <a:ln>
                  <a:noFill/>
                </a:ln>
                <a:solidFill>
                  <a:srgbClr val="DC143C"/>
                </a:solidFill>
                <a:effectLst/>
                <a:latin typeface="Helvetica Neue"/>
              </a:rPr>
              <a:t>Геймлиха</a:t>
            </a:r>
            <a:r>
              <a:rPr kumimoji="0" lang="ru-RU" sz="2400" b="1" i="0" u="none" strike="noStrike" cap="none" normalizeH="0" baseline="0" dirty="0" smtClean="0">
                <a:ln>
                  <a:noFill/>
                </a:ln>
                <a:solidFill>
                  <a:srgbClr val="DC143C"/>
                </a:solidFill>
                <a:effectLst/>
                <a:latin typeface="Helvetica Neue"/>
              </a:rPr>
              <a:t> для детей и полных людей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333333"/>
                </a:solidFill>
                <a:effectLst/>
                <a:latin typeface="Helvetica Neue"/>
              </a:rPr>
              <a:t>Техника выполнения приема </a:t>
            </a:r>
            <a:r>
              <a:rPr kumimoji="0" lang="ru-RU" sz="2400" b="0" i="0" u="none" strike="noStrike" cap="none" normalizeH="0" baseline="0" dirty="0" err="1" smtClean="0">
                <a:ln>
                  <a:noFill/>
                </a:ln>
                <a:solidFill>
                  <a:srgbClr val="333333"/>
                </a:solidFill>
                <a:effectLst/>
                <a:latin typeface="Helvetica Neue"/>
              </a:rPr>
              <a:t>Геймлиха</a:t>
            </a:r>
            <a:r>
              <a:rPr kumimoji="0" lang="ru-RU" sz="2400" b="0" i="0" u="none" strike="noStrike" cap="none" normalizeH="0" baseline="0" dirty="0" smtClean="0">
                <a:ln>
                  <a:noFill/>
                </a:ln>
                <a:solidFill>
                  <a:srgbClr val="333333"/>
                </a:solidFill>
                <a:effectLst/>
                <a:latin typeface="Helvetica Neue"/>
              </a:rPr>
              <a:t> у детей старше одного года, в принципе, такая же, как и у взрослых, за исключением того, что количество применяемой силы должно быть меньше во избежание повреждений ребер, грудины и внутренних органов спасаемого.</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333333"/>
                </a:solidFill>
                <a:effectLst/>
                <a:latin typeface="Helvetica Neue"/>
              </a:rPr>
              <a:t>                                                                                                               Основное различие в выполнении приема </a:t>
            </a:r>
            <a:r>
              <a:rPr kumimoji="0" lang="ru-RU" sz="2400" b="0" i="0" u="none" strike="noStrike" cap="none" normalizeH="0" baseline="0" dirty="0" err="1" smtClean="0">
                <a:ln>
                  <a:noFill/>
                </a:ln>
                <a:solidFill>
                  <a:srgbClr val="333333"/>
                </a:solidFill>
                <a:effectLst/>
                <a:latin typeface="Helvetica Neue"/>
              </a:rPr>
              <a:t>Геймлиха</a:t>
            </a:r>
            <a:r>
              <a:rPr kumimoji="0" lang="ru-RU" sz="2400" b="0" i="0" u="none" strike="noStrike" cap="none" normalizeH="0" baseline="0" dirty="0" smtClean="0">
                <a:ln>
                  <a:noFill/>
                </a:ln>
                <a:solidFill>
                  <a:srgbClr val="333333"/>
                </a:solidFill>
                <a:effectLst/>
                <a:latin typeface="Helvetica Neue"/>
              </a:rPr>
              <a:t> у полных людей заключается в размещении кулаков. Вместо того чтобы использовать брюшные толчки, делается упор на грудь. Кулаки при этом расположены против середины грудины, а направление толчка по отношению к грудной клетке происходит вниз, а не вверх. Если пострадавший находится в бессознательном состоянии, удары в грудь напоминают технику при </a:t>
            </a:r>
            <a:r>
              <a:rPr kumimoji="0" lang="ru-RU" sz="2400" b="0" i="0" u="none" strike="noStrike" cap="none" normalizeH="0" baseline="0" dirty="0" smtClean="0">
                <a:ln>
                  <a:noFill/>
                </a:ln>
                <a:solidFill>
                  <a:srgbClr val="DC143C"/>
                </a:solidFill>
                <a:effectLst/>
                <a:latin typeface="inherit"/>
                <a:hlinkClick r:id="rId2"/>
              </a:rPr>
              <a:t>сердечно-легочной реанимации</a:t>
            </a:r>
            <a:r>
              <a:rPr kumimoji="0" lang="ru-RU" sz="2400" b="0" i="0" u="none" strike="noStrike" cap="none" normalizeH="0" baseline="0" dirty="0" smtClean="0">
                <a:ln>
                  <a:noFill/>
                </a:ln>
                <a:solidFill>
                  <a:srgbClr val="333333"/>
                </a:solidFill>
                <a:effectLst/>
                <a:latin typeface="Helvetica Neue"/>
              </a:rPr>
              <a:t>. Таким же образом прием </a:t>
            </a:r>
            <a:r>
              <a:rPr kumimoji="0" lang="ru-RU" sz="2400" b="0" i="0" u="none" strike="noStrike" cap="none" normalizeH="0" baseline="0" dirty="0" err="1" smtClean="0">
                <a:ln>
                  <a:noFill/>
                </a:ln>
                <a:solidFill>
                  <a:srgbClr val="333333"/>
                </a:solidFill>
                <a:effectLst/>
                <a:latin typeface="Helvetica Neue"/>
              </a:rPr>
              <a:t>Геймлиха</a:t>
            </a:r>
            <a:r>
              <a:rPr kumimoji="0" lang="ru-RU" sz="2400" b="0" i="0" u="none" strike="noStrike" cap="none" normalizeH="0" baseline="0" dirty="0" smtClean="0">
                <a:ln>
                  <a:noFill/>
                </a:ln>
                <a:solidFill>
                  <a:srgbClr val="333333"/>
                </a:solidFill>
                <a:effectLst/>
                <a:latin typeface="Helvetica Neue"/>
              </a:rPr>
              <a:t> выполняется на беременных с выпуклым животом.</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474345"/>
            <a:ext cx="7858180" cy="5632311"/>
          </a:xfrm>
          <a:prstGeom prst="rect">
            <a:avLst/>
          </a:prstGeom>
        </p:spPr>
        <p:txBody>
          <a:bodyPr wrap="square">
            <a:spAutoFit/>
          </a:bodyPr>
          <a:lstStyle/>
          <a:p>
            <a:pPr fontAlgn="base"/>
            <a:r>
              <a:rPr lang="ru-RU" sz="2400" b="1" dirty="0" smtClean="0"/>
              <a:t>Выполнение приема </a:t>
            </a:r>
            <a:r>
              <a:rPr lang="ru-RU" sz="2400" b="1" dirty="0" err="1" smtClean="0"/>
              <a:t>Геймлиха</a:t>
            </a:r>
            <a:r>
              <a:rPr lang="ru-RU" sz="2400" b="1" dirty="0" smtClean="0"/>
              <a:t> у младенцев</a:t>
            </a:r>
          </a:p>
          <a:p>
            <a:pPr fontAlgn="base"/>
            <a:r>
              <a:rPr lang="ru-RU" sz="2400" dirty="0" smtClean="0"/>
              <a:t>Прием </a:t>
            </a:r>
            <a:r>
              <a:rPr lang="ru-RU" sz="2400" dirty="0" err="1" smtClean="0"/>
              <a:t>Геймлиха</a:t>
            </a:r>
            <a:r>
              <a:rPr lang="ru-RU" sz="2400" dirty="0" smtClean="0"/>
              <a:t>, как описано выше, не выполняется на детях в возрасте до одного года. Вместо этого используется ряд обратных ударов и толчков в грудь. Человек, оказывающий первую помощь, садится и кладет младенца к себе на бедро лицом вниз, поддерживая ребенка одной рукой, а другой делая пять быстрых ударов по его спине между лопатками. После проведения серии задних ударов, ребенка поворачивают лицом вверх, поддерживая рукой. Используя свободную руку, ее указательный и средний палец </a:t>
            </a:r>
            <a:r>
              <a:rPr lang="ru-RU" sz="2400" dirty="0" smtClean="0"/>
              <a:t>располагают </a:t>
            </a:r>
            <a:r>
              <a:rPr lang="ru-RU" sz="2400" dirty="0" smtClean="0"/>
              <a:t>по центру грудины и делают дает пять быстрых толчков и продолжают до освобождения трахеи ребенка. Если ребенок теряет сознание, необходимо начинать проводить сердечно-легочную реанимацию.</a:t>
            </a:r>
            <a:endParaRPr 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5286026"/>
          </a:xfrm>
          <a:prstGeom prst="rect">
            <a:avLst/>
          </a:prstGeom>
          <a:solidFill>
            <a:srgbClr val="FFFFFF"/>
          </a:solidFill>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DC143C"/>
                </a:solidFill>
                <a:effectLst/>
                <a:latin typeface="Helvetica Neue"/>
              </a:rPr>
              <a:t>Прием </a:t>
            </a:r>
            <a:r>
              <a:rPr kumimoji="0" lang="ru-RU" sz="2400" b="1" i="0" u="none" strike="noStrike" cap="none" normalizeH="0" baseline="0" dirty="0" err="1" smtClean="0">
                <a:ln>
                  <a:noFill/>
                </a:ln>
                <a:solidFill>
                  <a:srgbClr val="DC143C"/>
                </a:solidFill>
                <a:effectLst/>
                <a:latin typeface="Helvetica Neue"/>
              </a:rPr>
              <a:t>Геймлиха</a:t>
            </a:r>
            <a:r>
              <a:rPr kumimoji="0" lang="ru-RU" sz="2400" b="1" i="0" u="none" strike="noStrike" cap="none" normalizeH="0" baseline="0" dirty="0" smtClean="0">
                <a:ln>
                  <a:noFill/>
                </a:ln>
                <a:solidFill>
                  <a:srgbClr val="DC143C"/>
                </a:solidFill>
                <a:effectLst/>
                <a:latin typeface="Helvetica Neue"/>
              </a:rPr>
              <a:t>: как помочь самому себе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333333"/>
                </a:solidFill>
                <a:effectLst/>
                <a:latin typeface="Helvetica Neue"/>
              </a:rPr>
              <a:t>                                                                                                               Бывают ситуации, когда подавившийся человек находится один, или окружающие растерялись и не знают, что делать. В таком случае можно (и нужно) помочь себе самостоятельно. Для этого сжатую в кулак руку той стороной, где находится большой палец, положите на живот между пупком и реберными дугами. Ладонь другой руки поместите поверх кулака и быстрым толчком вверх вдавите кулак в живот. Повторите толчки несколько раз до освобождения дыхательных путей.</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333333"/>
                </a:solidFill>
                <a:effectLst/>
                <a:latin typeface="Helvetica Neue"/>
              </a:rPr>
              <a:t>Вместо кулака вы можете использовать любой горизонтальный предмет, например, спинку стула или кресла, ребро стола и т. д. Обопритесь на него и сделайте толчок в направлении вверх в </a:t>
            </a:r>
            <a:r>
              <a:rPr kumimoji="0" lang="ru-RU" sz="2400" b="0" i="0" u="none" strike="noStrike" cap="none" normalizeH="0" baseline="0" dirty="0" err="1" smtClean="0">
                <a:ln>
                  <a:noFill/>
                </a:ln>
                <a:solidFill>
                  <a:srgbClr val="333333"/>
                </a:solidFill>
                <a:effectLst/>
                <a:latin typeface="Helvetica Neue"/>
              </a:rPr>
              <a:t>эпигастральной</a:t>
            </a:r>
            <a:r>
              <a:rPr kumimoji="0" lang="ru-RU" sz="2400" b="0" i="0" u="none" strike="noStrike" cap="none" normalizeH="0" baseline="0" dirty="0" smtClean="0">
                <a:ln>
                  <a:noFill/>
                </a:ln>
                <a:solidFill>
                  <a:srgbClr val="333333"/>
                </a:solidFill>
                <a:effectLst/>
                <a:latin typeface="Helvetica Neue"/>
              </a:rPr>
              <a:t> области.</a:t>
            </a:r>
          </a:p>
        </p:txBody>
      </p:sp>
      <p:pic>
        <p:nvPicPr>
          <p:cNvPr id="22530" name="Picture 2" descr="прием Геймлиха"/>
          <p:cNvPicPr>
            <a:picLocks noChangeAspect="1" noChangeArrowheads="1"/>
          </p:cNvPicPr>
          <p:nvPr/>
        </p:nvPicPr>
        <p:blipFill>
          <a:blip r:embed="rId2"/>
          <a:srcRect/>
          <a:stretch>
            <a:fillRect/>
          </a:stretch>
        </p:blipFill>
        <p:spPr bwMode="auto">
          <a:xfrm>
            <a:off x="4714876" y="5429264"/>
            <a:ext cx="3810000" cy="9429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028343"/>
            <a:ext cx="8286808" cy="4893647"/>
          </a:xfrm>
          <a:prstGeom prst="rect">
            <a:avLst/>
          </a:prstGeom>
        </p:spPr>
        <p:txBody>
          <a:bodyPr wrap="square">
            <a:spAutoFit/>
          </a:bodyPr>
          <a:lstStyle/>
          <a:p>
            <a:pPr fontAlgn="base"/>
            <a:r>
              <a:rPr lang="ru-RU" sz="2400" b="1" dirty="0" smtClean="0"/>
              <a:t>Меры предосторожности при выполнении приема </a:t>
            </a:r>
            <a:r>
              <a:rPr lang="ru-RU" sz="2400" b="1" dirty="0" err="1" smtClean="0"/>
              <a:t>Геймлиха</a:t>
            </a:r>
            <a:endParaRPr lang="ru-RU" sz="2400" b="1" dirty="0" smtClean="0"/>
          </a:p>
          <a:p>
            <a:pPr fontAlgn="base"/>
            <a:r>
              <a:rPr lang="ru-RU" sz="2400" dirty="0" smtClean="0"/>
              <a:t>Любой человек может быть обучен для выполнения приема </a:t>
            </a:r>
            <a:r>
              <a:rPr lang="ru-RU" sz="2400" dirty="0" err="1" smtClean="0"/>
              <a:t>Геймлиха</a:t>
            </a:r>
            <a:r>
              <a:rPr lang="ru-RU" sz="2400" dirty="0" smtClean="0"/>
              <a:t>. Перед его выполнением важно определить, заблокированы ли дыхательные пути полностью. Если жертва удушья может говорить или плакать, прием </a:t>
            </a:r>
            <a:r>
              <a:rPr lang="ru-RU" sz="2400" dirty="0" err="1" smtClean="0"/>
              <a:t>Геймлиха</a:t>
            </a:r>
            <a:r>
              <a:rPr lang="ru-RU" sz="2400" dirty="0" smtClean="0"/>
              <a:t> проводить не следует. Если дыхательные пути блокируются не полностью, пострадавший должен попробовать кашлять для извлечения постороннего предмета. При выполнении приема </a:t>
            </a:r>
            <a:r>
              <a:rPr lang="ru-RU" sz="2400" dirty="0" err="1" smtClean="0"/>
              <a:t>Геймлиха</a:t>
            </a:r>
            <a:r>
              <a:rPr lang="ru-RU" sz="2400" dirty="0" smtClean="0"/>
              <a:t> может возникнуть рвота. Все младенцы и дети после его применения должны быть доставлены в больницу и проверены на предмет повреждений дыхательных путей.</a:t>
            </a:r>
            <a:endParaRPr lang="ru-RU"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6671021"/>
          </a:xfrm>
          <a:prstGeom prst="rect">
            <a:avLst/>
          </a:prstGeom>
          <a:solidFill>
            <a:srgbClr val="FFFFFF"/>
          </a:solidFill>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DC143C"/>
                </a:solidFill>
                <a:effectLst/>
                <a:latin typeface="Helvetica Neue"/>
              </a:rPr>
              <a:t>Риски и последствия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333333"/>
                </a:solidFill>
                <a:effectLst/>
                <a:latin typeface="Helvetica Neue"/>
              </a:rPr>
              <a:t>                                                                                                               </a:t>
            </a:r>
          </a:p>
          <a:p>
            <a:pPr marL="0" marR="0" lvl="0" indent="0" algn="l" defTabSz="914400" rtl="0" eaLnBrk="0" fontAlgn="base" latinLnBrk="0" hangingPunct="0">
              <a:lnSpc>
                <a:spcPct val="100000"/>
              </a:lnSpc>
              <a:spcBef>
                <a:spcPct val="0"/>
              </a:spcBef>
              <a:spcAft>
                <a:spcPct val="0"/>
              </a:spcAft>
              <a:buClrTx/>
              <a:buSzTx/>
              <a:buFontTx/>
              <a:buNone/>
              <a:tabLst/>
            </a:pPr>
            <a:endParaRPr lang="ru-RU" dirty="0" smtClean="0">
              <a:solidFill>
                <a:srgbClr val="333333"/>
              </a:solidFill>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dirty="0" smtClean="0">
              <a:solidFill>
                <a:srgbClr val="333333"/>
              </a:solidFill>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dirty="0" smtClean="0">
              <a:solidFill>
                <a:srgbClr val="333333"/>
              </a:solidFill>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2000" dirty="0" smtClean="0">
              <a:solidFill>
                <a:srgbClr val="333333"/>
              </a:solidFill>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2000" dirty="0" smtClean="0">
              <a:solidFill>
                <a:srgbClr val="333333"/>
              </a:solidFill>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Helvetica Neue"/>
              </a:rPr>
              <a:t>Некорректно применяемая техника </a:t>
            </a:r>
            <a:r>
              <a:rPr kumimoji="0" lang="ru-RU" sz="2000" b="0" i="0" u="none" strike="noStrike" cap="none" normalizeH="0" baseline="0" dirty="0" err="1" smtClean="0">
                <a:ln>
                  <a:noFill/>
                </a:ln>
                <a:solidFill>
                  <a:srgbClr val="333333"/>
                </a:solidFill>
                <a:effectLst/>
                <a:latin typeface="Helvetica Neue"/>
              </a:rPr>
              <a:t>Геймлиха</a:t>
            </a:r>
            <a:r>
              <a:rPr kumimoji="0" lang="ru-RU" sz="2000" b="0" i="0" u="none" strike="noStrike" cap="none" normalizeH="0" baseline="0" dirty="0" smtClean="0">
                <a:ln>
                  <a:noFill/>
                </a:ln>
                <a:solidFill>
                  <a:srgbClr val="333333"/>
                </a:solidFill>
                <a:effectLst/>
                <a:latin typeface="Helvetica Neue"/>
              </a:rPr>
              <a:t> может сломать кости или повредить внутренние органы. Человек, выполняющий ее, никогда не должен пытаться достать застрявший предмет руками. Это, вероятно, протолкнет его дальше вниз по трахее. После приема </a:t>
            </a:r>
            <a:r>
              <a:rPr kumimoji="0" lang="ru-RU" sz="2000" b="0" i="0" u="none" strike="noStrike" cap="none" normalizeH="0" baseline="0" dirty="0" err="1" smtClean="0">
                <a:ln>
                  <a:noFill/>
                </a:ln>
                <a:solidFill>
                  <a:srgbClr val="333333"/>
                </a:solidFill>
                <a:effectLst/>
                <a:latin typeface="Helvetica Neue"/>
              </a:rPr>
              <a:t>Геймлиха</a:t>
            </a:r>
            <a:r>
              <a:rPr kumimoji="0" lang="ru-RU" sz="2000" b="0" i="0" u="none" strike="noStrike" cap="none" normalizeH="0" baseline="0" dirty="0" smtClean="0">
                <a:ln>
                  <a:noFill/>
                </a:ln>
                <a:solidFill>
                  <a:srgbClr val="333333"/>
                </a:solidFill>
                <a:effectLst/>
                <a:latin typeface="Helvetica Neue"/>
              </a:rPr>
              <a:t> могут иметь место дисфагия (трудности с глотанием) и </a:t>
            </a:r>
            <a:r>
              <a:rPr kumimoji="0" lang="ru-RU" sz="2000" b="0" i="0" u="none" strike="noStrike" cap="none" normalizeH="0" baseline="0" dirty="0" err="1" smtClean="0">
                <a:ln>
                  <a:noFill/>
                </a:ln>
                <a:solidFill>
                  <a:srgbClr val="333333"/>
                </a:solidFill>
                <a:effectLst/>
                <a:latin typeface="Helvetica Neue"/>
              </a:rPr>
              <a:t>обструктивный</a:t>
            </a:r>
            <a:r>
              <a:rPr kumimoji="0" lang="ru-RU" sz="2000" b="0" i="0" u="none" strike="noStrike" cap="none" normalizeH="0" baseline="0" dirty="0" smtClean="0">
                <a:ln>
                  <a:noFill/>
                </a:ln>
                <a:solidFill>
                  <a:srgbClr val="333333"/>
                </a:solidFill>
                <a:effectLst/>
                <a:latin typeface="Helvetica Neue"/>
              </a:rPr>
              <a:t> отек легких (накопление жидкости в легких).</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Helvetica Neue"/>
              </a:rPr>
              <a:t>Во многих случаях после извлечения инородного предмета с применением техники </a:t>
            </a:r>
            <a:r>
              <a:rPr kumimoji="0" lang="ru-RU" sz="2000" b="0" i="0" u="none" strike="noStrike" cap="none" normalizeH="0" baseline="0" dirty="0" err="1" smtClean="0">
                <a:ln>
                  <a:noFill/>
                </a:ln>
                <a:solidFill>
                  <a:srgbClr val="333333"/>
                </a:solidFill>
                <a:effectLst/>
                <a:latin typeface="Helvetica Neue"/>
              </a:rPr>
              <a:t>Геймлиха</a:t>
            </a:r>
            <a:r>
              <a:rPr kumimoji="0" lang="ru-RU" sz="2000" b="0" i="0" u="none" strike="noStrike" cap="none" normalizeH="0" baseline="0" dirty="0" smtClean="0">
                <a:ln>
                  <a:noFill/>
                </a:ln>
                <a:solidFill>
                  <a:srgbClr val="333333"/>
                </a:solidFill>
                <a:effectLst/>
                <a:latin typeface="Helvetica Neue"/>
              </a:rPr>
              <a:t> из горла, пострадавший не испытывает никаких постоянных последствий. Если инородный предмет не удалить вовремя, возможно необратимое повреждение мозга от недостатка кислорода и летальный исход.</a:t>
            </a:r>
          </a:p>
        </p:txBody>
      </p:sp>
      <p:pic>
        <p:nvPicPr>
          <p:cNvPr id="24578" name="Picture 2" descr="прием Геймлиха"/>
          <p:cNvPicPr>
            <a:picLocks noChangeAspect="1" noChangeArrowheads="1"/>
          </p:cNvPicPr>
          <p:nvPr/>
        </p:nvPicPr>
        <p:blipFill>
          <a:blip r:embed="rId2"/>
          <a:srcRect/>
          <a:stretch>
            <a:fillRect/>
          </a:stretch>
        </p:blipFill>
        <p:spPr bwMode="auto">
          <a:xfrm>
            <a:off x="1357290" y="500042"/>
            <a:ext cx="5857916" cy="250033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428604"/>
            <a:ext cx="8358246" cy="5262979"/>
          </a:xfrm>
          <a:prstGeom prst="rect">
            <a:avLst/>
          </a:prstGeom>
        </p:spPr>
        <p:txBody>
          <a:bodyPr wrap="square">
            <a:spAutoFit/>
          </a:bodyPr>
          <a:lstStyle/>
          <a:p>
            <a:r>
              <a:rPr lang="ru-RU" sz="2400" b="1" dirty="0" smtClean="0"/>
              <a:t>Человек подавился и кашляет </a:t>
            </a:r>
            <a:endParaRPr lang="ru-RU" sz="2400" dirty="0" smtClean="0"/>
          </a:p>
          <a:p>
            <a:r>
              <a:rPr lang="ru-RU" sz="2400" dirty="0" smtClean="0"/>
              <a:t> Удушение является частым несчастным случаем. Если пища или инородное тело попадает в трахею, она может полностью или частично закупорить дыхательное горло, и человек начинает задыхаться. Если дыхательное горло закупорено не полностью, человек еще сможет вдохнуть достаточно воздуха и начнет кашлять – и при этом, как правило, удается вытолкнуть застрявший кусочек пищи. </a:t>
            </a:r>
          </a:p>
          <a:p>
            <a:r>
              <a:rPr lang="ru-RU" sz="2400" dirty="0" smtClean="0"/>
              <a:t> Если человек подавился, следует помнить, что кашель при этом – хороший признак, он говорит о том, что трахея закупорена не полностью. Если же подавившийся не кашляет, а держится за горло, то ему нужна срочно помощь.</a:t>
            </a:r>
            <a:br>
              <a:rPr lang="ru-RU" sz="2400" dirty="0" smtClean="0"/>
            </a:br>
            <a:r>
              <a:rPr lang="ru-RU" sz="2400" dirty="0" smtClean="0"/>
              <a:t>Чтобы помочь поперхнувшемуся, используйте </a:t>
            </a:r>
            <a:r>
              <a:rPr lang="ru-RU" sz="2400" dirty="0" smtClean="0">
                <a:hlinkClick r:id="rId2"/>
              </a:rPr>
              <a:t>прием </a:t>
            </a:r>
            <a:r>
              <a:rPr lang="ru-RU" sz="2400" dirty="0" err="1" smtClean="0">
                <a:hlinkClick r:id="rId2"/>
              </a:rPr>
              <a:t>Геймлиха</a:t>
            </a:r>
            <a:r>
              <a:rPr lang="ru-RU" sz="2400" dirty="0" smtClean="0"/>
              <a:t>.</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рием Геймлиха. Техника выполнения  операции спасения жизни"/>
          <p:cNvPicPr>
            <a:picLocks noChangeAspect="1" noChangeArrowheads="1"/>
          </p:cNvPicPr>
          <p:nvPr/>
        </p:nvPicPr>
        <p:blipFill>
          <a:blip r:embed="rId2"/>
          <a:srcRect/>
          <a:stretch>
            <a:fillRect/>
          </a:stretch>
        </p:blipFill>
        <p:spPr bwMode="auto">
          <a:xfrm>
            <a:off x="142844" y="168828"/>
            <a:ext cx="9001156" cy="65463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рием Геймлиха. Техника выполнения  операции спасения жизни"/>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Прием Геймлиха. Техника выполнения  операции спасения жизни"/>
          <p:cNvPicPr>
            <a:picLocks noChangeAspect="1" noChangeArrowheads="1"/>
          </p:cNvPicPr>
          <p:nvPr/>
        </p:nvPicPr>
        <p:blipFill>
          <a:blip r:embed="rId2"/>
          <a:srcRect/>
          <a:stretch>
            <a:fillRect/>
          </a:stretch>
        </p:blipFill>
        <p:spPr bwMode="auto">
          <a:xfrm>
            <a:off x="357158" y="214290"/>
            <a:ext cx="8572560" cy="64294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Прием Геймлиха. Техника выполнения  операции спасения жизни"/>
          <p:cNvPicPr>
            <a:picLocks noChangeAspect="1" noChangeArrowheads="1"/>
          </p:cNvPicPr>
          <p:nvPr/>
        </p:nvPicPr>
        <p:blipFill>
          <a:blip r:embed="rId2"/>
          <a:srcRect/>
          <a:stretch>
            <a:fillRect/>
          </a:stretch>
        </p:blipFill>
        <p:spPr bwMode="auto">
          <a:xfrm>
            <a:off x="357158" y="285728"/>
            <a:ext cx="8215370" cy="657227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прием Геймлиха"/>
          <p:cNvPicPr>
            <a:picLocks noChangeAspect="1" noChangeArrowheads="1"/>
          </p:cNvPicPr>
          <p:nvPr/>
        </p:nvPicPr>
        <p:blipFill>
          <a:blip r:embed="rId2"/>
          <a:srcRect/>
          <a:stretch>
            <a:fillRect/>
          </a:stretch>
        </p:blipFill>
        <p:spPr bwMode="auto">
          <a:xfrm>
            <a:off x="0" y="357166"/>
            <a:ext cx="9144000" cy="600079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335846"/>
            <a:ext cx="7572428" cy="6370975"/>
          </a:xfrm>
          <a:prstGeom prst="rect">
            <a:avLst/>
          </a:prstGeom>
        </p:spPr>
        <p:txBody>
          <a:bodyPr wrap="square">
            <a:spAutoFit/>
          </a:bodyPr>
          <a:lstStyle/>
          <a:p>
            <a:r>
              <a:rPr lang="ru-RU" sz="2400" dirty="0" smtClean="0"/>
              <a:t>В 1974 году Генри </a:t>
            </a:r>
            <a:r>
              <a:rPr lang="ru-RU" sz="2400" dirty="0" err="1" smtClean="0"/>
              <a:t>Геймлих</a:t>
            </a:r>
            <a:r>
              <a:rPr lang="ru-RU" sz="2400" dirty="0" smtClean="0"/>
              <a:t> впервые описал технику выталкивания инородного материала, блокирующего трахею. Этот метод, который теперь называется приемом </a:t>
            </a:r>
            <a:r>
              <a:rPr lang="ru-RU" sz="2400" dirty="0" err="1" smtClean="0"/>
              <a:t>Геймлиха</a:t>
            </a:r>
            <a:r>
              <a:rPr lang="ru-RU" sz="2400" dirty="0" smtClean="0"/>
              <a:t>, достаточно прост, и может быть выполнен любым обученным человеком. Прием </a:t>
            </a:r>
            <a:r>
              <a:rPr lang="ru-RU" sz="2400" dirty="0" err="1" smtClean="0"/>
              <a:t>Геймлиха</a:t>
            </a:r>
            <a:r>
              <a:rPr lang="ru-RU" sz="2400" dirty="0" smtClean="0"/>
              <a:t> является стандартной частью оказания первой помощи у спасателей и на курсах по обучению проведения сердечно-легочной реанимации. Теория техники выполнения приема </a:t>
            </a:r>
            <a:r>
              <a:rPr lang="ru-RU" sz="2400" dirty="0" err="1" smtClean="0"/>
              <a:t>Геймлиха</a:t>
            </a:r>
            <a:r>
              <a:rPr lang="ru-RU" sz="2400" dirty="0" smtClean="0"/>
              <a:t> базируется на том, что при сжатии живота ниже уровня диафрагмы с выполнением быстрых брюшных толчков, вызывается «искусственный кашель». Воздух выталкивается из легких и выбивает препятствие (посторонний предмет) из трахеи в рот. Прием </a:t>
            </a:r>
            <a:r>
              <a:rPr lang="ru-RU" sz="2400" dirty="0" err="1" smtClean="0"/>
              <a:t>Геймлиха</a:t>
            </a:r>
            <a:r>
              <a:rPr lang="ru-RU" sz="2400" dirty="0" smtClean="0"/>
              <a:t> может выполняться у всех людей; однако, при его выполнении у младенцев, детей, тучных людей и беременных женщин существуют определенные моменты.</a:t>
            </a:r>
            <a:endParaRPr lang="ru-RU"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612845"/>
            <a:ext cx="8001056" cy="5632311"/>
          </a:xfrm>
          <a:prstGeom prst="rect">
            <a:avLst/>
          </a:prstGeom>
        </p:spPr>
        <p:txBody>
          <a:bodyPr wrap="square">
            <a:spAutoFit/>
          </a:bodyPr>
          <a:lstStyle/>
          <a:p>
            <a:pPr fontAlgn="base"/>
            <a:r>
              <a:rPr lang="ru-RU" sz="2400" b="1" dirty="0" smtClean="0"/>
              <a:t>Правильное выполнение приема </a:t>
            </a:r>
            <a:r>
              <a:rPr lang="ru-RU" sz="2400" b="1" dirty="0" err="1" smtClean="0"/>
              <a:t>Геймлиха</a:t>
            </a:r>
            <a:endParaRPr lang="ru-RU" sz="2400" b="1" dirty="0" smtClean="0"/>
          </a:p>
          <a:p>
            <a:pPr fontAlgn="base"/>
            <a:r>
              <a:rPr lang="ru-RU" sz="2400" dirty="0" smtClean="0"/>
              <a:t>Для того, чтобы выполнить прием </a:t>
            </a:r>
            <a:r>
              <a:rPr lang="ru-RU" sz="2400" dirty="0" err="1" smtClean="0"/>
              <a:t>Геймлиха</a:t>
            </a:r>
            <a:r>
              <a:rPr lang="ru-RU" sz="2400" dirty="0" smtClean="0"/>
              <a:t>, необходимо зайти сзади пострадавшего, который при этом может сидеть или стоять. Человек, оказывающий помощь, заводит руку, сжатую в кулак с одной стороны, и помещает его большим пальцем к пострадавшему ниже грудной клетки и выше талии. Далее он обхватывает талию другой рукой, положив ее поверх кулака, и выполняет серию из пяти быстрых ощутимых внутрь и вверх толчков. Если посторонний предмет не смещается, цикл из пяти толчков повторяется до тех пор, пока объект не будет вытолкнут. По мере того как пострадавший лишается кислорода, мышцы его трахеи расслабляются, и вполне возможно, что посторонний объект может быть вытолкнут со второй или третьей попытки.</a:t>
            </a:r>
            <a:endParaRPr lang="ru-RU" sz="2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655</Words>
  <PresentationFormat>Экран (4:3)</PresentationFormat>
  <Paragraphs>32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ПЕРВАЯ ПОМОЩЬ ПРИ ИНОРОДНОМ ТЕЛЕ ДЫХАТЕЛЬНЫХ ПУТЕЙ</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scoraia</cp:lastModifiedBy>
  <cp:revision>12</cp:revision>
  <dcterms:modified xsi:type="dcterms:W3CDTF">2017-10-27T11:35:01Z</dcterms:modified>
</cp:coreProperties>
</file>