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89" r:id="rId2"/>
    <p:sldId id="257" r:id="rId3"/>
    <p:sldId id="271" r:id="rId4"/>
    <p:sldId id="272" r:id="rId5"/>
    <p:sldId id="256" r:id="rId6"/>
    <p:sldId id="273" r:id="rId7"/>
    <p:sldId id="274" r:id="rId8"/>
    <p:sldId id="265" r:id="rId9"/>
    <p:sldId id="279" r:id="rId10"/>
    <p:sldId id="266" r:id="rId11"/>
    <p:sldId id="270" r:id="rId12"/>
    <p:sldId id="280" r:id="rId13"/>
    <p:sldId id="268" r:id="rId14"/>
    <p:sldId id="269" r:id="rId15"/>
    <p:sldId id="267" r:id="rId16"/>
    <p:sldId id="281" r:id="rId17"/>
    <p:sldId id="282" r:id="rId18"/>
    <p:sldId id="284" r:id="rId19"/>
    <p:sldId id="285" r:id="rId20"/>
    <p:sldId id="286" r:id="rId21"/>
    <p:sldId id="287" r:id="rId22"/>
    <p:sldId id="288" r:id="rId23"/>
    <p:sldId id="290" r:id="rId24"/>
    <p:sldId id="291" r:id="rId25"/>
    <p:sldId id="292" r:id="rId26"/>
    <p:sldId id="293" r:id="rId27"/>
    <p:sldId id="294" r:id="rId28"/>
    <p:sldId id="300" r:id="rId29"/>
    <p:sldId id="299" r:id="rId30"/>
    <p:sldId id="295" r:id="rId31"/>
    <p:sldId id="301" r:id="rId32"/>
  </p:sldIdLst>
  <p:sldSz cx="10080625" cy="7559675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582" autoAdjust="0"/>
  </p:normalViewPr>
  <p:slideViewPr>
    <p:cSldViewPr>
      <p:cViewPr varScale="1">
        <p:scale>
          <a:sx n="49" d="100"/>
          <a:sy n="49" d="100"/>
        </p:scale>
        <p:origin x="-1050" y="-90"/>
      </p:cViewPr>
      <p:guideLst>
        <p:guide orient="horz" pos="2381"/>
        <p:guide pos="3175"/>
      </p:guideLst>
    </p:cSldViewPr>
  </p:slideViewPr>
  <p:outlineViewPr>
    <p:cViewPr>
      <p:scale>
        <a:sx n="33" d="100"/>
        <a:sy n="33" d="100"/>
      </p:scale>
      <p:origin x="48" y="94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ru-RU" sz="1400" b="0" i="0" u="none" strike="noStrike" kern="1200">
              <a:ln>
                <a:noFill/>
              </a:ln>
            </a:endParaRPr>
          </a:p>
        </p:txBody>
      </p:sp>
      <p:sp>
        <p:nvSpPr>
          <p:cNvPr id="3" name="Дата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ru-RU" sz="1400" b="0" i="0" u="none" strike="noStrike" kern="1200">
              <a:ln>
                <a:noFill/>
              </a:ln>
            </a:endParaRPr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ru-RU" sz="1400" b="0" i="0" u="none" strike="noStrike" kern="1200">
              <a:ln>
                <a:noFill/>
              </a:ln>
            </a:endParaRPr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B2F90AC0-1551-4AB5-A384-96706B891D65}" type="slidenum">
              <a:t>‹#›</a:t>
            </a:fld>
            <a:endParaRPr lang="ru-RU" sz="1400" b="0" i="0" u="none" strike="noStrike" kern="1200">
              <a:ln>
                <a:noFill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5246261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x-none"/>
          </a:p>
        </p:txBody>
      </p:sp>
      <p:sp>
        <p:nvSpPr>
          <p:cNvPr id="4" name="Верхний колонтитул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x-none" sz="1400" kern="1200"/>
            </a:lvl1pPr>
          </a:lstStyle>
          <a:p>
            <a:pPr lvl="0"/>
            <a:endParaRPr lang="x-none"/>
          </a:p>
        </p:txBody>
      </p:sp>
      <p:sp>
        <p:nvSpPr>
          <p:cNvPr id="5" name="Дата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x-none" sz="1400" kern="1200"/>
            </a:lvl1pPr>
          </a:lstStyle>
          <a:p>
            <a:pPr lvl="0"/>
            <a:endParaRPr lang="x-none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x-none" sz="1400" kern="1200"/>
            </a:lvl1pPr>
          </a:lstStyle>
          <a:p>
            <a:pPr lvl="0"/>
            <a:endParaRPr lang="x-none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x-none" sz="1400" kern="1200"/>
            </a:lvl1pPr>
          </a:lstStyle>
          <a:p>
            <a:pPr lvl="0"/>
            <a:fld id="{36CF8D24-CE97-4E50-9DA9-195836B60ABA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075469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0" rtl="0" hangingPunct="0">
      <a:tabLst/>
      <a:defRPr lang="x-none" sz="2000" b="0" i="0" u="none" strike="noStrike" kern="1200">
        <a:ln>
          <a:noFill/>
        </a:ln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x-non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x-non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x-non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x-non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x-non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>
            <a:spAutoFit/>
          </a:bodyPr>
          <a:lstStyle/>
          <a:p>
            <a:endParaRPr lang="x-non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x-non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99CCFF"/>
          </a:solidFill>
          <a:ln w="25400">
            <a:solidFill>
              <a:srgbClr val="000000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x-non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A4B410-E93D-41C2-A4DF-B2A4B505605C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39971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A4EEE4B-D29D-4F7D-83DC-3C7A7294DA4A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10432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FFD276C-E075-4B06-B065-0F51B999BE1E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025800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A5AFEB6-C5B2-4F07-86D4-E99640DDD2C4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543876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5304709-A1CB-4A9E-B3F9-746A4128B19B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138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38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9C73D87-5B1A-4F69-91C1-36B409688CA6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44691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E81F377-6B98-4EC8-8BF6-7EAD19757826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757564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C1E44F1-419D-4314-B10C-33B425620DD4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222974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F68E212-648A-4D04-BEF3-A84F6BB042BC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96335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B6E2220-0BD3-4A57-8E44-7A34C714BF65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272704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BFF066C-7764-4147-BB57-23BA16627993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2869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x-none"/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x-none" sz="3200" b="0" i="0" u="none" strike="noStrike" kern="1200">
                <a:ln>
                  <a:noFill/>
                </a:ln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x-none" sz="3200" b="0" i="0" u="none" strike="noStrike" kern="1200">
                <a:ln>
                  <a:noFill/>
                </a:ln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x-none" sz="2800" b="0" i="0" u="none" strike="noStrike" kern="1200">
                <a:ln>
                  <a:noFill/>
                </a:ln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x-none" sz="2400" b="0" i="0" u="none" strike="noStrike" kern="1200">
                <a:ln>
                  <a:noFill/>
                </a:ln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x-none" sz="2000" b="0" i="0" u="none" strike="noStrike" kern="1200">
                <a:ln>
                  <a:noFill/>
                </a:ln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x-none"/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x-none" sz="1400" kern="1200"/>
            </a:lvl1pPr>
          </a:lstStyle>
          <a:p>
            <a:pPr lvl="0"/>
            <a:endParaRPr lang="x-none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ctr" rtl="0" hangingPunct="0">
              <a:buNone/>
              <a:tabLst/>
              <a:defRPr lang="x-none" sz="1400" kern="1200"/>
            </a:lvl1pPr>
          </a:lstStyle>
          <a:p>
            <a:pPr lvl="0"/>
            <a:endParaRPr lang="x-none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x-none" sz="1400" kern="1200"/>
            </a:lvl1pPr>
          </a:lstStyle>
          <a:p>
            <a:pPr lvl="0"/>
            <a:fld id="{22D0A2E2-FD4E-42E2-9006-FA86BF169D5A}" type="slidenum">
              <a:t>‹#›</a:t>
            </a:fld>
            <a:endParaRPr 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x-none" sz="4400" b="0" i="0" u="none" strike="noStrike" kern="1200">
          <a:ln>
            <a:noFill/>
          </a:ln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x-none" sz="3200" b="0" i="0" u="none" strike="noStrike" kern="1200">
          <a:ln>
            <a:noFill/>
          </a:ln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Доврачебная помощь при судорожных синдромах у детей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824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x-none" sz="3200" b="0" i="0" u="none" strike="noStrike" kern="1200">
                <a:ln>
                  <a:noFill/>
                </a:ln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x-none" sz="3200" b="0" i="0" u="none" strike="noStrike" kern="1200">
                <a:ln>
                  <a:noFill/>
                </a:ln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x-none" sz="2800" b="0" i="0" u="none" strike="noStrike" kern="1200">
                <a:ln>
                  <a:noFill/>
                </a:ln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x-none" sz="2400" b="0" i="0" u="none" strike="noStrike" kern="1200">
                <a:ln>
                  <a:noFill/>
                </a:ln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x-none" sz="2000" b="0" i="0" u="none" strike="noStrike" kern="1200">
                <a:ln>
                  <a:noFill/>
                </a:ln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</a:defRPr>
            </a:lvl9pPr>
          </a:lstStyle>
          <a:p>
            <a:pPr marL="457200" lvl="0" indent="-228600">
              <a:buNone/>
            </a:pPr>
            <a:r>
              <a:rPr lang="ru-RU" sz="1200" kern="0" dirty="0"/>
              <a:t>·	</a:t>
            </a:r>
            <a:r>
              <a:rPr lang="x-none" sz="2000">
                <a:latin typeface="Arial" pitchFamily="18"/>
                <a:cs typeface="Tahoma" pitchFamily="2"/>
              </a:rPr>
              <a:t>Малый эпилептический припадок может выражаться в кратковременном обморочном состоянии, появлении неконтролируемых подергиваний в отдельной части тела. </a:t>
            </a:r>
            <a:endParaRPr lang="ru-RU" sz="2000" dirty="0" smtClean="0">
              <a:latin typeface="Arial" pitchFamily="18"/>
              <a:cs typeface="Tahoma" pitchFamily="2"/>
            </a:endParaRPr>
          </a:p>
          <a:p>
            <a:pPr marL="457200" lvl="0" indent="-228600">
              <a:buNone/>
            </a:pPr>
            <a:r>
              <a:rPr lang="x-none" sz="2000" smtClean="0">
                <a:latin typeface="Arial" pitchFamily="18"/>
                <a:cs typeface="Tahoma" pitchFamily="2"/>
              </a:rPr>
              <a:t>Пропульсивный </a:t>
            </a:r>
            <a:r>
              <a:rPr lang="x-none" sz="2000">
                <a:latin typeface="Arial" pitchFamily="18"/>
                <a:cs typeface="Tahoma" pitchFamily="2"/>
              </a:rPr>
              <a:t>припадок характеризуется многократными кивками головы и наклонами туловища.Такой вид припадков чаще развивается у детей младшего возраста вследствие перинатального поражения ЦНС, нередко приступ возникает во время ночного отдыха. </a:t>
            </a:r>
            <a:endParaRPr lang="ru-RU" sz="2000" dirty="0" smtClean="0">
              <a:latin typeface="Arial" pitchFamily="18"/>
              <a:cs typeface="Tahoma" pitchFamily="2"/>
            </a:endParaRPr>
          </a:p>
          <a:p>
            <a:pPr marL="457200" lvl="0" indent="-228600">
              <a:buNone/>
            </a:pPr>
            <a:r>
              <a:rPr lang="x-none" sz="2000" smtClean="0">
                <a:latin typeface="Arial" pitchFamily="18"/>
                <a:cs typeface="Tahoma" pitchFamily="2"/>
              </a:rPr>
              <a:t>Ретропульсивные </a:t>
            </a:r>
            <a:r>
              <a:rPr lang="x-none" sz="2000">
                <a:latin typeface="Arial" pitchFamily="18"/>
                <a:cs typeface="Tahoma" pitchFamily="2"/>
              </a:rPr>
              <a:t>припадки определяются отключением сознания, голова запрокинута назад, взгляд замирает, движений в конечностях и теле нет. </a:t>
            </a:r>
            <a:endParaRPr lang="ru-RU" sz="2000" dirty="0" smtClean="0">
              <a:latin typeface="Arial" pitchFamily="18"/>
              <a:cs typeface="Tahoma" pitchFamily="2"/>
            </a:endParaRPr>
          </a:p>
          <a:p>
            <a:pPr marL="457200" lvl="0" indent="-228600">
              <a:buNone/>
            </a:pPr>
            <a:r>
              <a:rPr lang="x-none" sz="2000" smtClean="0">
                <a:latin typeface="Arial" pitchFamily="18"/>
                <a:cs typeface="Tahoma" pitchFamily="2"/>
              </a:rPr>
              <a:t>Малые </a:t>
            </a:r>
            <a:r>
              <a:rPr lang="x-none" sz="2000">
                <a:latin typeface="Arial" pitchFamily="18"/>
                <a:cs typeface="Tahoma" pitchFamily="2"/>
              </a:rPr>
              <a:t>припадки продолжаются от нескольких секунд, сумеречное состояние сознания иногда может продолжаться несколько дней.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x-none" sz="2600">
                <a:latin typeface="Arial" pitchFamily="18"/>
                <a:cs typeface="Tahoma" pitchFamily="2"/>
              </a:rPr>
              <a:t>Первая доврачебная помощь в случае возникновения эпиприступа: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>
          <a:xfrm>
            <a:off x="468360" y="1680119"/>
            <a:ext cx="9071640" cy="569988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x-none" sz="3200" b="0" i="0" u="none" strike="noStrike" kern="1200">
                <a:ln>
                  <a:noFill/>
                </a:ln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x-none" sz="3200" b="0" i="0" u="none" strike="noStrike" kern="1200">
                <a:ln>
                  <a:noFill/>
                </a:ln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x-none" sz="2800" b="0" i="0" u="none" strike="noStrike" kern="1200">
                <a:ln>
                  <a:noFill/>
                </a:ln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x-none" sz="2400" b="0" i="0" u="none" strike="noStrike" kern="1200">
                <a:ln>
                  <a:noFill/>
                </a:ln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x-none" sz="2000" b="0" i="0" u="none" strike="noStrike" kern="1200">
                <a:ln>
                  <a:noFill/>
                </a:ln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</a:defRPr>
            </a:lvl9pPr>
          </a:lstStyle>
          <a:p>
            <a:pPr lvl="0"/>
            <a:r>
              <a:rPr lang="ru-RU" sz="2400" dirty="0" smtClean="0"/>
              <a:t>Уложите </a:t>
            </a:r>
            <a:r>
              <a:rPr lang="ru-RU" sz="2400" dirty="0"/>
              <a:t>ребенка на ровную, твердую поверхность.</a:t>
            </a:r>
          </a:p>
          <a:p>
            <a:pPr lvl="0"/>
            <a:r>
              <a:rPr lang="ru-RU" sz="2400" dirty="0"/>
              <a:t>Удалите все </a:t>
            </a:r>
            <a:r>
              <a:rPr lang="ru-RU" sz="2400" dirty="0" smtClean="0"/>
              <a:t>предметы</a:t>
            </a:r>
            <a:r>
              <a:rPr lang="ru-RU" sz="2400" dirty="0"/>
              <a:t>, находящиеся в непосредственной близости от ребенка, которые могут нанести ему вред во время приступа.</a:t>
            </a:r>
          </a:p>
          <a:p>
            <a:pPr lvl="0"/>
            <a:r>
              <a:rPr lang="ru-RU" sz="2400" dirty="0"/>
              <a:t>Подложите под голову мягкий, плоский предмет( подушку, сумку, одежду и </a:t>
            </a:r>
            <a:r>
              <a:rPr lang="ru-RU" sz="2400" dirty="0" err="1"/>
              <a:t>дт</a:t>
            </a:r>
            <a:r>
              <a:rPr lang="ru-RU" sz="2400" dirty="0"/>
              <a:t>.)</a:t>
            </a:r>
          </a:p>
          <a:p>
            <a:pPr lvl="0"/>
            <a:r>
              <a:rPr lang="ru-RU" sz="2400" dirty="0"/>
              <a:t>Расстегните одежду или развяжите галстук, </a:t>
            </a:r>
            <a:r>
              <a:rPr lang="ru-RU" sz="2400" dirty="0" smtClean="0"/>
              <a:t>ослабьте </a:t>
            </a:r>
            <a:r>
              <a:rPr lang="ru-RU" sz="2400" dirty="0"/>
              <a:t>поясной ремень.</a:t>
            </a:r>
          </a:p>
          <a:p>
            <a:pPr lvl="0"/>
            <a:r>
              <a:rPr lang="ru-RU" sz="2400" dirty="0"/>
              <a:t>Вплоть до прекращения судорог переведите </a:t>
            </a:r>
            <a:r>
              <a:rPr lang="ru-RU" sz="2400" dirty="0" smtClean="0"/>
              <a:t>человека </a:t>
            </a:r>
            <a:r>
              <a:rPr lang="ru-RU" sz="2400" dirty="0"/>
              <a:t>в положение на боку</a:t>
            </a:r>
          </a:p>
          <a:p>
            <a:pPr lvl="0"/>
            <a:r>
              <a:rPr lang="ru-RU" sz="2400" dirty="0"/>
              <a:t>Не кладите никаких твердых предметов в рот, а также не </a:t>
            </a:r>
            <a:r>
              <a:rPr lang="ru-RU" sz="2400" dirty="0" smtClean="0"/>
              <a:t>предпринимайте </a:t>
            </a:r>
            <a:r>
              <a:rPr lang="ru-RU" sz="2400" dirty="0"/>
              <a:t>попыток разжать челюсти </a:t>
            </a:r>
            <a:r>
              <a:rPr lang="ru-RU" sz="2400" dirty="0" smtClean="0"/>
              <a:t>ребенка</a:t>
            </a:r>
            <a:endParaRPr lang="ru-RU" sz="2400" dirty="0"/>
          </a:p>
          <a:p>
            <a:pPr marL="108000" lvl="0" indent="0">
              <a:buNone/>
            </a:pPr>
            <a:endParaRPr lang="ru-RU" sz="2000" dirty="0"/>
          </a:p>
          <a:p>
            <a:pPr lvl="0"/>
            <a:endParaRPr lang="ru-RU" sz="2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3808" y="971525"/>
            <a:ext cx="9071831" cy="5182315"/>
          </a:xfrm>
        </p:spPr>
        <p:txBody>
          <a:bodyPr/>
          <a:lstStyle/>
          <a:p>
            <a:endParaRPr lang="ru-RU" sz="1800" dirty="0" smtClean="0"/>
          </a:p>
          <a:p>
            <a:pPr lvl="0"/>
            <a:r>
              <a:rPr lang="ru-RU" sz="2400" dirty="0" smtClean="0"/>
              <a:t>Не заливайте в рот никаких жидкостей до тех пор, пока ребенок полностью не придет в сознание.</a:t>
            </a:r>
          </a:p>
          <a:p>
            <a:r>
              <a:rPr lang="ru-RU" sz="2400" dirty="0" smtClean="0"/>
              <a:t>Не кладите в рот никаких </a:t>
            </a:r>
            <a:r>
              <a:rPr lang="ru-RU" sz="2400" dirty="0" err="1" smtClean="0"/>
              <a:t>таблетированных</a:t>
            </a:r>
            <a:r>
              <a:rPr lang="ru-RU" sz="2400" dirty="0" smtClean="0"/>
              <a:t> препаратов  до тех пор, пока ребенок полностью не придет в сознание</a:t>
            </a:r>
          </a:p>
          <a:p>
            <a:r>
              <a:rPr lang="ru-RU" sz="2400" dirty="0" smtClean="0"/>
              <a:t>Не делайте искусственное дыхание и непрямой массаж сердца</a:t>
            </a:r>
          </a:p>
          <a:p>
            <a:r>
              <a:rPr lang="ru-RU" sz="2400" dirty="0" smtClean="0"/>
              <a:t>Не бейте по лицу, не кричите, не тормошите и не пытайтесь привести в чувства</a:t>
            </a:r>
          </a:p>
          <a:p>
            <a:pPr lvl="0"/>
            <a:r>
              <a:rPr lang="ru-RU" sz="2400" dirty="0" smtClean="0"/>
              <a:t>Зафиксируйте время начала приступа и его продолжительность</a:t>
            </a:r>
          </a:p>
          <a:p>
            <a:pPr lvl="0"/>
            <a:r>
              <a:rPr lang="ru-RU" sz="2400" dirty="0" smtClean="0"/>
              <a:t>Всегда ждите на месте происшествия, пока ребенок не придет в сознание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0867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x-none" sz="3200">
                <a:latin typeface="Arial" pitchFamily="18"/>
                <a:cs typeface="Tahoma" pitchFamily="2"/>
              </a:rPr>
              <a:t>Ситуации когда нужно обратиться за медицинской помощью:</a:t>
            </a:r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>
          <a:xfrm>
            <a:off x="503808" y="1547589"/>
            <a:ext cx="9036192" cy="5544616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l">
              <a:buNone/>
            </a:pPr>
            <a:r>
              <a:rPr lang="x-none" sz="2200">
                <a:latin typeface="Arial" pitchFamily="18"/>
                <a:cs typeface="Tahoma" pitchFamily="2"/>
              </a:rPr>
              <a:t>1. </a:t>
            </a:r>
            <a:r>
              <a:rPr lang="x-none" sz="2400">
                <a:latin typeface="Arial" pitchFamily="18"/>
                <a:cs typeface="Tahoma" pitchFamily="2"/>
              </a:rPr>
              <a:t>эпиприступ возник впервые</a:t>
            </a:r>
          </a:p>
          <a:p>
            <a:pPr marL="0" lvl="0" indent="0" algn="l">
              <a:buNone/>
            </a:pPr>
            <a:r>
              <a:rPr lang="x-none" sz="2400">
                <a:latin typeface="Arial" pitchFamily="18"/>
                <a:cs typeface="Tahoma" pitchFamily="2"/>
              </a:rPr>
              <a:t>2. продолжительность приступов более 5 минут</a:t>
            </a:r>
          </a:p>
          <a:p>
            <a:pPr marL="0" lvl="0" indent="0" algn="l">
              <a:buNone/>
            </a:pPr>
            <a:r>
              <a:rPr lang="x-none" sz="2400">
                <a:latin typeface="Arial" pitchFamily="18"/>
                <a:cs typeface="Tahoma" pitchFamily="2"/>
              </a:rPr>
              <a:t>3. у ребенка имеется нарушение дыхания</a:t>
            </a:r>
          </a:p>
          <a:p>
            <a:pPr marL="0" lvl="0" indent="0" algn="l">
              <a:buNone/>
            </a:pPr>
            <a:r>
              <a:rPr lang="x-none" sz="2400">
                <a:latin typeface="Arial" pitchFamily="18"/>
                <a:cs typeface="Tahoma" pitchFamily="2"/>
              </a:rPr>
              <a:t>4. ребенок слишком медленно приходит всознание после приступа</a:t>
            </a:r>
          </a:p>
          <a:p>
            <a:pPr marL="0" lvl="0" indent="0" algn="l">
              <a:buNone/>
            </a:pPr>
            <a:r>
              <a:rPr lang="x-none" sz="2400">
                <a:latin typeface="Arial" pitchFamily="18"/>
                <a:cs typeface="Tahoma" pitchFamily="2"/>
              </a:rPr>
              <a:t>5. следующий приступ возник сразу после предыдущего(серия приступов)</a:t>
            </a:r>
          </a:p>
          <a:p>
            <a:pPr marL="0" lvl="0" indent="0" algn="l">
              <a:buNone/>
            </a:pPr>
            <a:r>
              <a:rPr lang="x-none" sz="2400">
                <a:latin typeface="Arial" pitchFamily="18"/>
                <a:cs typeface="Tahoma" pitchFamily="2"/>
              </a:rPr>
              <a:t>6. ребенок был травмирован после приступа</a:t>
            </a:r>
            <a:r>
              <a:rPr lang="x-none" sz="2400" smtClean="0">
                <a:latin typeface="Arial" pitchFamily="18"/>
                <a:cs typeface="Tahoma" pitchFamily="2"/>
              </a:rPr>
              <a:t>.</a:t>
            </a:r>
            <a:endParaRPr lang="ru-RU" sz="2400" dirty="0" smtClean="0">
              <a:latin typeface="Arial" pitchFamily="18"/>
              <a:cs typeface="Tahoma" pitchFamily="2"/>
            </a:endParaRPr>
          </a:p>
          <a:p>
            <a:pPr marL="0" lvl="0" indent="0" algn="l">
              <a:buNone/>
            </a:pPr>
            <a:r>
              <a:rPr lang="ru-RU" sz="2400" dirty="0" smtClean="0">
                <a:latin typeface="Arial" pitchFamily="18"/>
                <a:cs typeface="Tahoma" pitchFamily="2"/>
              </a:rPr>
              <a:t>7. судороги на фоне инфекционного процесса или фебрильные судороги</a:t>
            </a:r>
          </a:p>
          <a:p>
            <a:pPr marL="0" lvl="0" indent="0" algn="l">
              <a:buNone/>
            </a:pPr>
            <a:r>
              <a:rPr lang="ru-RU" sz="2400" dirty="0" smtClean="0">
                <a:latin typeface="Arial" pitchFamily="18"/>
                <a:cs typeface="Tahoma" pitchFamily="2"/>
              </a:rPr>
              <a:t>8. Ребенок в возрасте до 1 года</a:t>
            </a:r>
            <a:endParaRPr lang="x-none" sz="2400">
              <a:latin typeface="Arial" pitchFamily="18"/>
              <a:cs typeface="Tahoma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x-none" sz="3200">
                <a:latin typeface="Arial" pitchFamily="18"/>
                <a:cs typeface="Tahoma" pitchFamily="2"/>
              </a:rPr>
              <a:t>Ситуации, в которых медицинская помощь может не потребоваться: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>
          <a:xfrm>
            <a:off x="360000" y="1915199"/>
            <a:ext cx="9071640" cy="438480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x-none" sz="3200" b="0" i="0" u="none" strike="noStrike" kern="1200">
                <a:ln>
                  <a:noFill/>
                </a:ln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x-none" sz="3200" b="0" i="0" u="none" strike="noStrike" kern="1200">
                <a:ln>
                  <a:noFill/>
                </a:ln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x-none" sz="2800" b="0" i="0" u="none" strike="noStrike" kern="1200">
                <a:ln>
                  <a:noFill/>
                </a:ln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x-none" sz="2400" b="0" i="0" u="none" strike="noStrike" kern="1200">
                <a:ln>
                  <a:noFill/>
                </a:ln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x-none" sz="2000" b="0" i="0" u="none" strike="noStrike" kern="1200">
                <a:ln>
                  <a:noFill/>
                </a:ln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</a:defRPr>
            </a:lvl9pPr>
          </a:lstStyle>
          <a:p>
            <a:pPr lvl="0">
              <a:buNone/>
            </a:pPr>
            <a:r>
              <a:rPr lang="ru-RU" sz="2200" dirty="0"/>
              <a:t>1. эпилептический приступ продолжался менее 5 минут</a:t>
            </a:r>
          </a:p>
          <a:p>
            <a:pPr lvl="0">
              <a:buNone/>
            </a:pPr>
            <a:r>
              <a:rPr lang="ru-RU" sz="2200" dirty="0"/>
              <a:t>2. ребенок </a:t>
            </a:r>
            <a:r>
              <a:rPr lang="ru-RU" sz="2200" dirty="0" smtClean="0"/>
              <a:t>после </a:t>
            </a:r>
            <a:r>
              <a:rPr lang="ru-RU" sz="2200" dirty="0"/>
              <a:t>приступа в сознании и при этом не начинается новый приступ</a:t>
            </a:r>
          </a:p>
          <a:p>
            <a:pPr lvl="0">
              <a:buNone/>
            </a:pPr>
            <a:r>
              <a:rPr lang="ru-RU" sz="2200" dirty="0"/>
              <a:t>3. ребенок не получил травмы во время приступа</a:t>
            </a:r>
          </a:p>
          <a:p>
            <a:pPr lvl="0">
              <a:buNone/>
            </a:pPr>
            <a:r>
              <a:rPr lang="ru-RU" sz="2200" dirty="0"/>
              <a:t>4. у ребенка установлен диагноз эпилепсии.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x-none" sz="3200">
                <a:latin typeface="Arial" pitchFamily="18"/>
                <a:cs typeface="Tahoma" pitchFamily="2"/>
              </a:rPr>
              <a:t>Последствия и осложнения эпилепсии у детей: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>
          <a:xfrm>
            <a:off x="540000" y="1788119"/>
            <a:ext cx="9035640" cy="4702680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x-none" sz="3200" b="0" i="0" u="none" strike="noStrike" kern="1200">
                <a:ln>
                  <a:noFill/>
                </a:ln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x-none" sz="3200" b="0" i="0" u="none" strike="noStrike" kern="1200">
                <a:ln>
                  <a:noFill/>
                </a:ln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x-none" sz="2800" b="0" i="0" u="none" strike="noStrike" kern="1200">
                <a:ln>
                  <a:noFill/>
                </a:ln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x-none" sz="2400" b="0" i="0" u="none" strike="noStrike" kern="1200">
                <a:ln>
                  <a:noFill/>
                </a:ln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x-none" sz="2000" b="0" i="0" u="none" strike="noStrike" kern="1200">
                <a:ln>
                  <a:noFill/>
                </a:ln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</a:defRPr>
            </a:lvl9pPr>
          </a:lstStyle>
          <a:p>
            <a:pPr lvl="0" algn="l">
              <a:buNone/>
            </a:pPr>
            <a:r>
              <a:rPr lang="ru-RU" sz="2200" dirty="0"/>
              <a:t>   травмы во время приступов;</a:t>
            </a:r>
          </a:p>
          <a:p>
            <a:pPr marL="457200" lvl="0" indent="-228600" algn="l">
              <a:buNone/>
            </a:pPr>
            <a:r>
              <a:rPr lang="ru-RU" sz="2200" dirty="0"/>
              <a:t>хроническая аспирационная пневмония;</a:t>
            </a:r>
          </a:p>
          <a:p>
            <a:pPr marL="457200" lvl="0" indent="-228600" algn="l">
              <a:buNone/>
            </a:pPr>
            <a:r>
              <a:rPr lang="ru-RU" sz="2200" dirty="0"/>
              <a:t>эпилептический статус – череда приступов длительностью до 30 минут, между которыми больной не </a:t>
            </a:r>
            <a:br>
              <a:rPr lang="ru-RU" sz="2200" dirty="0"/>
            </a:br>
            <a:r>
              <a:rPr lang="ru-RU" sz="2200" dirty="0"/>
              <a:t>успевает приходить в себя;</a:t>
            </a:r>
          </a:p>
          <a:p>
            <a:pPr marL="457200" lvl="0" indent="-228600" algn="l">
              <a:buNone/>
            </a:pPr>
            <a:r>
              <a:rPr lang="ru-RU" sz="2200" dirty="0"/>
              <a:t>эмоциональная нестабильность (плаксивость, агрессивность, плохое настроение);</a:t>
            </a:r>
          </a:p>
          <a:p>
            <a:pPr marL="457200" lvl="0" indent="-228600" algn="l">
              <a:buNone/>
            </a:pPr>
            <a:r>
              <a:rPr lang="ru-RU" sz="2200" dirty="0"/>
              <a:t>отставание в умственном развитии;</a:t>
            </a:r>
          </a:p>
          <a:p>
            <a:pPr marL="457200" lvl="0" indent="-228600" algn="l">
              <a:buNone/>
            </a:pPr>
            <a:r>
              <a:rPr lang="ru-RU" sz="2200" dirty="0"/>
              <a:t>летальный исход в случае аспирации рвотными массами во время приступа или западании языка.</a:t>
            </a:r>
          </a:p>
          <a:p>
            <a:pPr marL="457200" lvl="0" indent="-228600">
              <a:buNone/>
            </a:pPr>
            <a:r>
              <a:rPr lang="ru-RU" sz="1200" dirty="0"/>
              <a:t/>
            </a:r>
            <a:br>
              <a:rPr lang="ru-RU" sz="1200" dirty="0"/>
            </a:br>
            <a:r>
              <a:rPr lang="ru-RU" sz="1200" dirty="0"/>
              <a:t/>
            </a:r>
            <a:br>
              <a:rPr lang="ru-RU" sz="1200" dirty="0"/>
            </a:br>
            <a:endParaRPr lang="ru-RU" sz="1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Фебрильные судороги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" indent="0" eaLnBrk="1" fontAlgn="auto" hangingPunct="1">
              <a:spcAft>
                <a:spcPts val="0"/>
              </a:spcAft>
              <a:buNone/>
              <a:defRPr/>
            </a:pPr>
            <a:r>
              <a:rPr lang="ru-RU" sz="2400" i="1" dirty="0">
                <a:solidFill>
                  <a:srgbClr val="0C09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Фебрильные судороги</a:t>
            </a:r>
            <a:r>
              <a:rPr lang="ru-RU" sz="2400" dirty="0"/>
              <a:t> — судороги, возникающие при повышении температуры тела свыше </a:t>
            </a:r>
            <a:r>
              <a:rPr lang="ru-RU" sz="2400" dirty="0" smtClean="0"/>
              <a:t>38 С  </a:t>
            </a:r>
            <a:r>
              <a:rPr lang="ru-RU" sz="2400" dirty="0"/>
              <a:t>во время инфекционного заболевания (острые респираторные заболевания, грипп, отит, пневмония и др.).  </a:t>
            </a:r>
          </a:p>
          <a:p>
            <a:pPr marL="108000" indent="0" eaLnBrk="1" fontAlgn="auto" hangingPunct="1">
              <a:spcAft>
                <a:spcPts val="0"/>
              </a:spcAft>
              <a:buNone/>
              <a:defRPr/>
            </a:pPr>
            <a:endParaRPr lang="ru-RU" sz="2400" dirty="0" smtClean="0"/>
          </a:p>
          <a:p>
            <a:pPr marL="108000" indent="0" eaLnBrk="1" fontAlgn="auto" hangingPunct="1">
              <a:spcAft>
                <a:spcPts val="0"/>
              </a:spcAft>
              <a:buNone/>
              <a:defRPr/>
            </a:pPr>
            <a:r>
              <a:rPr lang="ru-RU" sz="2400" dirty="0" smtClean="0"/>
              <a:t>Наблюдаются</a:t>
            </a:r>
            <a:r>
              <a:rPr lang="ru-RU" sz="2400" dirty="0"/>
              <a:t>,  как  правило,  у детей в  возрасте до  5  лет,  пик заболевания  приходится на первый  год  жизни.  Чаще всего к  их  возникновению  предрасполагает  перинатальное  поражение  ЦНС</a:t>
            </a:r>
            <a:r>
              <a:rPr lang="ru-RU" sz="2400" dirty="0" smtClean="0"/>
              <a:t>.</a:t>
            </a:r>
          </a:p>
          <a:p>
            <a:pPr marL="108000" indent="0" eaLnBrk="1" fontAlgn="auto" hangingPunct="1">
              <a:spcAft>
                <a:spcPts val="0"/>
              </a:spcAft>
              <a:buNone/>
              <a:defRPr/>
            </a:pPr>
            <a:endParaRPr lang="ru-RU" sz="2400" dirty="0"/>
          </a:p>
          <a:p>
            <a:pPr marL="108000" indent="0" hangingPunct="1">
              <a:spcAft>
                <a:spcPts val="0"/>
              </a:spcAft>
              <a:buNone/>
              <a:defRPr/>
            </a:pPr>
            <a:r>
              <a:rPr lang="ru-RU" sz="2400" dirty="0"/>
              <a:t>Принципы оказания доврачебной помощи те же,  плюс жаропонижающие средства.</a:t>
            </a:r>
          </a:p>
          <a:p>
            <a:pPr marL="108000" indent="0" eaLnBrk="1" fontAlgn="auto" hangingPunct="1">
              <a:spcAft>
                <a:spcPts val="0"/>
              </a:spcAft>
              <a:buNone/>
              <a:defRPr/>
            </a:pP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4075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ru-RU" sz="3600" b="1" dirty="0" smtClean="0">
                <a:solidFill>
                  <a:srgbClr val="0C09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Аффективно-респираторные судороги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" indent="0" eaLnBrk="1" fontAlgn="auto" hangingPunct="1">
              <a:spcAft>
                <a:spcPts val="0"/>
              </a:spcAft>
              <a:buNone/>
              <a:defRPr/>
            </a:pPr>
            <a:r>
              <a:rPr lang="ru-RU" i="1" dirty="0">
                <a:solidFill>
                  <a:srgbClr val="0C09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Аффективно-респираторные судороги</a:t>
            </a:r>
            <a:r>
              <a:rPr lang="ru-RU" dirty="0"/>
              <a:t> — приступы </a:t>
            </a:r>
            <a:r>
              <a:rPr lang="ru-RU" dirty="0" err="1"/>
              <a:t>апноетических</a:t>
            </a:r>
            <a:r>
              <a:rPr lang="ru-RU" dirty="0"/>
              <a:t> судорог, возникающих при плаче ребенка.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marL="108000" indent="0" eaLnBrk="1" fontAlgn="auto" hangingPunct="1">
              <a:spcAft>
                <a:spcPts val="0"/>
              </a:spcAft>
              <a:buNone/>
              <a:defRPr/>
            </a:pPr>
            <a:r>
              <a:rPr lang="ru-RU" dirty="0" smtClean="0"/>
              <a:t>Характерны </a:t>
            </a:r>
            <a:r>
              <a:rPr lang="ru-RU" dirty="0"/>
              <a:t>для детей в возрасте от  6 месяцев до 3 лет с повышенной  нервно-рефлекторной  возбудимостью.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1889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2400" dirty="0" smtClean="0"/>
              <a:t>Аффективно-респираторные  судороги  обычно  провоцируются  испугом,  гневом,  сильной  болью,  радостью,  насильственным  кормлением ребенка.  Во  время  плача  или  крика  наступает  задержка  дыхания на вдохе, развивается цианоз кожных покровов и слизистой рта.</a:t>
            </a:r>
          </a:p>
          <a:p>
            <a:pPr eaLnBrk="1" hangingPunct="1"/>
            <a:r>
              <a:rPr lang="ru-RU" sz="2400" dirty="0" smtClean="0"/>
              <a:t>Вследствие  развивающейся  гипоксии  возможна  кратковременная утрата  сознания,  тонические  или  </a:t>
            </a:r>
            <a:r>
              <a:rPr lang="ru-RU" sz="2400" dirty="0" err="1" smtClean="0"/>
              <a:t>клонико</a:t>
            </a:r>
            <a:r>
              <a:rPr lang="ru-RU" sz="2400" dirty="0" smtClean="0"/>
              <a:t>-тонические  судороги.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9835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ru-RU" sz="3600" dirty="0" smtClean="0"/>
              <a:t>Доврачебная помощь: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1.  Создать  вокруг  ребенка  спокойную  обстановку.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2.  Принять  меры  для  рефлекторного  восстановления  дыхания: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-  похлопать  по  щекам;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-  обрызгать  лицо  холодной  водой;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-  дать  подышать  парами  раствора  аммиака  (тампон,  смоченный нашатырным спиртом)  с расстояния  10 см.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Госпитализация  обычно  не  требуется,  рекомендуется  консультация  невропатолога  и  назначение  препаратов,  улучшающих  обмен в  нервной  системе,  оказывающих  седативное  действие.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31561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 txBox="1">
            <a:spLocks noGrp="1"/>
          </p:cNvSpPr>
          <p:nvPr>
            <p:ph type="body" idx="4294967295"/>
          </p:nvPr>
        </p:nvSpPr>
        <p:spPr>
          <a:xfrm>
            <a:off x="431800" y="899517"/>
            <a:ext cx="9179840" cy="5220482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x-none" sz="3200" b="0" i="0" u="none" strike="noStrike" kern="1200">
                <a:ln>
                  <a:noFill/>
                </a:ln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x-none" sz="3200" b="0" i="0" u="none" strike="noStrike" kern="1200">
                <a:ln>
                  <a:noFill/>
                </a:ln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x-none" sz="2800" b="0" i="0" u="none" strike="noStrike" kern="1200">
                <a:ln>
                  <a:noFill/>
                </a:ln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x-none" sz="2400" b="0" i="0" u="none" strike="noStrike" kern="1200">
                <a:ln>
                  <a:noFill/>
                </a:ln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x-none" sz="2000" b="0" i="0" u="none" strike="noStrike" kern="1200">
                <a:ln>
                  <a:noFill/>
                </a:ln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</a:defRPr>
            </a:lvl9pPr>
          </a:lstStyle>
          <a:p>
            <a:pPr lvl="0">
              <a:buNone/>
            </a:pPr>
            <a:r>
              <a:rPr lang="ru-RU" dirty="0" smtClean="0"/>
              <a:t>Судороги </a:t>
            </a:r>
            <a:r>
              <a:rPr lang="ru-RU" dirty="0" smtClean="0"/>
              <a:t>- самое частое проявление поражения </a:t>
            </a:r>
            <a:r>
              <a:rPr lang="ru-RU" dirty="0" smtClean="0"/>
              <a:t>ЦНС </a:t>
            </a:r>
            <a:r>
              <a:rPr lang="ru-RU" dirty="0" smtClean="0"/>
              <a:t>в детском возрасте. 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Считается</a:t>
            </a:r>
            <a:r>
              <a:rPr lang="ru-RU" dirty="0" smtClean="0"/>
              <a:t>, что до 2/3 судорожных припадков у детей  приходятся на первые 3 года жизни.</a:t>
            </a:r>
            <a:endParaRPr lang="ru-RU" dirty="0"/>
          </a:p>
          <a:p>
            <a:pPr lvl="0">
              <a:buNone/>
            </a:pPr>
            <a:r>
              <a:rPr lang="ru-RU" sz="2200" dirty="0">
                <a:latin typeface="Arial" pitchFamily="18"/>
                <a:cs typeface="Tahoma" pitchFamily="2"/>
              </a:rPr>
              <a:t/>
            </a:r>
            <a:br>
              <a:rPr lang="ru-RU" sz="2200" dirty="0">
                <a:latin typeface="Arial" pitchFamily="18"/>
                <a:cs typeface="Tahoma" pitchFamily="2"/>
              </a:rPr>
            </a:br>
            <a:endParaRPr lang="ru-RU" sz="2200" dirty="0">
              <a:latin typeface="Arial" pitchFamily="18"/>
              <a:cs typeface="Tahoma" pitchFamily="2"/>
            </a:endParaRPr>
          </a:p>
          <a:p>
            <a:pPr lvl="0">
              <a:buNone/>
            </a:pPr>
            <a:r>
              <a:rPr lang="ru-RU" sz="1200" dirty="0"/>
              <a:t/>
            </a:r>
            <a:br>
              <a:rPr lang="ru-RU" sz="1200" dirty="0"/>
            </a:br>
            <a:endParaRPr lang="ru-RU" sz="1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ru-RU" sz="3600" b="1" dirty="0" err="1" smtClean="0">
                <a:solidFill>
                  <a:srgbClr val="0C09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Гипокальциемические</a:t>
            </a:r>
            <a:r>
              <a:rPr lang="ru-RU" sz="3600" b="1" dirty="0" smtClean="0">
                <a:solidFill>
                  <a:srgbClr val="0C09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судороги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3808" y="1769039"/>
            <a:ext cx="9071831" cy="5035133"/>
          </a:xfrm>
        </p:spPr>
        <p:txBody>
          <a:bodyPr/>
          <a:lstStyle/>
          <a:p>
            <a:pPr marL="108000" indent="0" eaLnBrk="1" fontAlgn="auto" hangingPunct="1">
              <a:spcAft>
                <a:spcPts val="0"/>
              </a:spcAft>
              <a:buNone/>
              <a:defRPr/>
            </a:pPr>
            <a:r>
              <a:rPr lang="ru-RU" dirty="0"/>
              <a:t> </a:t>
            </a:r>
            <a:r>
              <a:rPr lang="ru-RU" sz="2400" i="1" dirty="0" err="1">
                <a:solidFill>
                  <a:srgbClr val="0C09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Гипокальциемические</a:t>
            </a:r>
            <a:r>
              <a:rPr lang="ru-RU" sz="2400" i="1" dirty="0">
                <a:solidFill>
                  <a:srgbClr val="0C09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судороги</a:t>
            </a:r>
            <a:r>
              <a:rPr lang="ru-RU" sz="2400" i="1" dirty="0"/>
              <a:t>  (тетанические судороги,  спазмофилия)</a:t>
            </a:r>
            <a:r>
              <a:rPr lang="ru-RU" sz="2400" dirty="0"/>
              <a:t>  —  обусловлены  снижением  концентрации  ионизированного кальция в крови</a:t>
            </a:r>
            <a:r>
              <a:rPr lang="ru-RU" sz="2400" dirty="0" smtClean="0"/>
              <a:t>.</a:t>
            </a:r>
          </a:p>
          <a:p>
            <a:pPr marL="108000" indent="0" eaLnBrk="1" fontAlgn="auto" hangingPunct="1">
              <a:spcAft>
                <a:spcPts val="0"/>
              </a:spcAft>
              <a:buNone/>
              <a:defRPr/>
            </a:pPr>
            <a:endParaRPr lang="ru-RU" sz="2400" dirty="0"/>
          </a:p>
          <a:p>
            <a:pPr marL="108000" indent="0" eaLnBrk="1" fontAlgn="auto" hangingPunct="1">
              <a:spcAft>
                <a:spcPts val="0"/>
              </a:spcAft>
              <a:buNone/>
              <a:defRPr/>
            </a:pPr>
            <a:r>
              <a:rPr lang="ru-RU" sz="2400" dirty="0"/>
              <a:t>Чаще  встречаются  у  детей  в  возрасте  от  6  месяцев  до  1,5  лет  при рахите (обычно весной),  а также при гипофункции паращитовидных желез,  при соматических заболеваниях,  сопровождающихся длительной диареей  и рвотой,  и др. </a:t>
            </a:r>
            <a:endParaRPr lang="ru-RU" sz="2400" dirty="0" smtClean="0"/>
          </a:p>
          <a:p>
            <a:pPr marL="108000" indent="0" eaLnBrk="1" fontAlgn="auto" hangingPunct="1">
              <a:spcAft>
                <a:spcPts val="0"/>
              </a:spcAft>
              <a:buNone/>
              <a:defRPr/>
            </a:pPr>
            <a:endParaRPr lang="ru-RU" sz="2400" dirty="0"/>
          </a:p>
          <a:p>
            <a:pPr marL="108000" indent="0" eaLnBrk="1" fontAlgn="auto" hangingPunct="1">
              <a:spcAft>
                <a:spcPts val="0"/>
              </a:spcAft>
              <a:buNone/>
              <a:defRPr/>
            </a:pPr>
            <a:r>
              <a:rPr lang="ru-RU" sz="2400" dirty="0" smtClean="0"/>
              <a:t>Доврачебная помощь с последующей госпитализацией в соматический стационар.</a:t>
            </a: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0596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ru-RU" dirty="0" err="1" smtClean="0"/>
              <a:t>Эпистатус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Под эпилептическим статусом (ЭС) понимают "стойкое эпилептическое состояние" с повторяющимися или непрерывными приступами, которые продолжаются более 5 минут, или между которыми больной не может полностью достичь своего нормального психического и неврологического состояния.</a:t>
            </a:r>
          </a:p>
          <a:p>
            <a:r>
              <a:rPr lang="ru-RU" sz="2400" dirty="0" smtClean="0"/>
              <a:t> Восстановление сознания в межприступный период является основным критерием  отличия между </a:t>
            </a:r>
            <a:r>
              <a:rPr lang="ru-RU" sz="2400" dirty="0" err="1" smtClean="0"/>
              <a:t>эпистатусом</a:t>
            </a:r>
            <a:r>
              <a:rPr lang="ru-RU" sz="2400" dirty="0" smtClean="0"/>
              <a:t> и серией </a:t>
            </a:r>
            <a:r>
              <a:rPr lang="ru-RU" sz="2400" dirty="0" err="1" smtClean="0"/>
              <a:t>эпиприпадков</a:t>
            </a:r>
            <a:r>
              <a:rPr lang="ru-RU" sz="2400" dirty="0" smtClean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6067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800" y="539477"/>
            <a:ext cx="9143839" cy="5614363"/>
          </a:xfrm>
        </p:spPr>
        <p:txBody>
          <a:bodyPr/>
          <a:lstStyle/>
          <a:p>
            <a:r>
              <a:rPr lang="ru-RU" dirty="0" smtClean="0"/>
              <a:t>В половине случаев </a:t>
            </a:r>
            <a:r>
              <a:rPr lang="ru-RU" dirty="0" err="1" smtClean="0"/>
              <a:t>эпистатус</a:t>
            </a:r>
            <a:r>
              <a:rPr lang="ru-RU" dirty="0" smtClean="0"/>
              <a:t> возникает у детей раннего возраста.</a:t>
            </a:r>
          </a:p>
          <a:p>
            <a:r>
              <a:rPr lang="ru-RU" dirty="0" smtClean="0"/>
              <a:t>Смертность при ЭС при ранее диагностированной эпилепсии 5%, а при соматическом статусе 30-35% !!!</a:t>
            </a:r>
          </a:p>
          <a:p>
            <a:r>
              <a:rPr lang="ru-RU" dirty="0" smtClean="0"/>
              <a:t>Если ЭС продолжался более часа наступают такие осложнения, как: отек мозга, гипоксия, резкое снижение АД, задержка психического и умственного развития</a:t>
            </a:r>
          </a:p>
          <a:p>
            <a:r>
              <a:rPr lang="ru-RU" dirty="0" smtClean="0"/>
              <a:t>Принципы доврачебной помощи те же, обязательная госпитализация в ОРИТ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3820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5815" y="301319"/>
            <a:ext cx="8999823" cy="247040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Доврачебная помощь при ОНМК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8197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Инсульт-это острое нарушение мозгового кровообращения, которое характеризуется внезапным появлением острой очаговой неврологической симптоматики (двигательных, речевых, чувствительных, зрительных, </a:t>
            </a:r>
            <a:r>
              <a:rPr lang="ru-RU" dirty="0" err="1" smtClean="0"/>
              <a:t>координаторных</a:t>
            </a:r>
            <a:r>
              <a:rPr lang="ru-RU" dirty="0" smtClean="0"/>
              <a:t> и других нарушений), которые сохраняются более 24 часов или приводят к смерти больного в короткий промежуток времени.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213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800" y="683493"/>
            <a:ext cx="9143839" cy="5470347"/>
          </a:xfrm>
        </p:spPr>
        <p:txBody>
          <a:bodyPr/>
          <a:lstStyle/>
          <a:p>
            <a:pPr marL="108000" indent="0">
              <a:buNone/>
            </a:pPr>
            <a:r>
              <a:rPr lang="ru-RU" dirty="0" smtClean="0"/>
              <a:t>Выделяют две клинико-патогенетические формы:</a:t>
            </a:r>
          </a:p>
          <a:p>
            <a:pPr marL="108000" indent="0">
              <a:buNone/>
            </a:pPr>
            <a:r>
              <a:rPr lang="ru-RU" dirty="0" smtClean="0"/>
              <a:t>1 ишемический инсульт- обусловленный острой фокальной церебральной ишемией, приводящей к инфаркту головного мозга;</a:t>
            </a:r>
          </a:p>
          <a:p>
            <a:pPr marL="108000" indent="0">
              <a:buNone/>
            </a:pPr>
            <a:r>
              <a:rPr lang="ru-RU" dirty="0" smtClean="0"/>
              <a:t>2 геморрагический- обусловленный разрывом </a:t>
            </a:r>
            <a:r>
              <a:rPr lang="ru-RU" dirty="0" err="1" smtClean="0"/>
              <a:t>интрацеребелярного</a:t>
            </a:r>
            <a:r>
              <a:rPr lang="ru-RU" dirty="0" smtClean="0"/>
              <a:t> сосуда и проникновением крови в паренхиму мозга или разрывом артериальной аневризмы с </a:t>
            </a:r>
            <a:r>
              <a:rPr lang="ru-RU" dirty="0" err="1" smtClean="0"/>
              <a:t>субарахнодальным</a:t>
            </a:r>
            <a:r>
              <a:rPr lang="ru-RU" dirty="0" smtClean="0"/>
              <a:t> кровоизлиянием.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3288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Ежегодно в России 500000 человек переносят инсульт.</a:t>
            </a:r>
          </a:p>
          <a:p>
            <a:r>
              <a:rPr lang="ru-RU" dirty="0" smtClean="0"/>
              <a:t>Летальность в первый месяц составляет более 30%, а в первый год 50%</a:t>
            </a:r>
          </a:p>
          <a:p>
            <a:r>
              <a:rPr lang="ru-RU" dirty="0" smtClean="0"/>
              <a:t>ОНМК-самая частая причина </a:t>
            </a:r>
            <a:r>
              <a:rPr lang="ru-RU" dirty="0" err="1" smtClean="0"/>
              <a:t>инвалидизации</a:t>
            </a:r>
            <a:r>
              <a:rPr lang="ru-RU" dirty="0" smtClean="0"/>
              <a:t> во всем мире.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8833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Факторы риска: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Артериальная гипертензия</a:t>
            </a:r>
          </a:p>
          <a:p>
            <a:r>
              <a:rPr lang="ru-RU" sz="2400" dirty="0" smtClean="0"/>
              <a:t>Заболевания сердца и нарушения сердечного ритма</a:t>
            </a:r>
          </a:p>
          <a:p>
            <a:r>
              <a:rPr lang="ru-RU" sz="2400" dirty="0" smtClean="0"/>
              <a:t>Сахарный диабет</a:t>
            </a:r>
          </a:p>
          <a:p>
            <a:r>
              <a:rPr lang="ru-RU" sz="2400" dirty="0" smtClean="0"/>
              <a:t>Нарушение липидного обмена</a:t>
            </a:r>
          </a:p>
          <a:p>
            <a:r>
              <a:rPr lang="ru-RU" sz="2400" dirty="0" smtClean="0"/>
              <a:t>Патология магистральных артерий головы</a:t>
            </a:r>
          </a:p>
          <a:p>
            <a:r>
              <a:rPr lang="ru-RU" sz="2400" dirty="0" err="1" smtClean="0"/>
              <a:t>Гемостатические</a:t>
            </a:r>
            <a:r>
              <a:rPr lang="ru-RU" sz="2400" dirty="0" smtClean="0"/>
              <a:t> нарушения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3519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Клиническая картина </a:t>
            </a:r>
            <a:r>
              <a:rPr lang="ru-RU" dirty="0" smtClean="0"/>
              <a:t>ишемического </a:t>
            </a:r>
            <a:r>
              <a:rPr lang="ru-RU" dirty="0"/>
              <a:t>инсульта: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Постепенное развитие слабости и онемения конечностей</a:t>
            </a:r>
          </a:p>
          <a:p>
            <a:r>
              <a:rPr lang="ru-RU" dirty="0" smtClean="0"/>
              <a:t>Нарушение произношения отдельных слов или речи</a:t>
            </a:r>
          </a:p>
          <a:p>
            <a:r>
              <a:rPr lang="ru-RU" dirty="0" smtClean="0"/>
              <a:t>Асимметрия лица</a:t>
            </a:r>
          </a:p>
          <a:p>
            <a:r>
              <a:rPr lang="ru-RU" dirty="0" smtClean="0"/>
              <a:t>Головокружение</a:t>
            </a:r>
          </a:p>
          <a:p>
            <a:r>
              <a:rPr lang="ru-RU" dirty="0" smtClean="0"/>
              <a:t>Нарушение координации</a:t>
            </a:r>
          </a:p>
          <a:p>
            <a:r>
              <a:rPr lang="ru-RU" dirty="0" smtClean="0"/>
              <a:t>Снижение выпадение полей зрения, двоение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6929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Клиническая картина геморрагического инсульта: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Сильнейшая головная боль</a:t>
            </a:r>
          </a:p>
          <a:p>
            <a:r>
              <a:rPr lang="ru-RU" dirty="0" smtClean="0"/>
              <a:t>Внезапная рвота без тошноты</a:t>
            </a:r>
          </a:p>
          <a:p>
            <a:r>
              <a:rPr lang="ru-RU" dirty="0" smtClean="0"/>
              <a:t>Снижение суха и зрения</a:t>
            </a:r>
          </a:p>
          <a:p>
            <a:r>
              <a:rPr lang="ru-RU" dirty="0" smtClean="0"/>
              <a:t>Паралич половины тела</a:t>
            </a:r>
          </a:p>
          <a:p>
            <a:r>
              <a:rPr lang="ru-RU" dirty="0" smtClean="0"/>
              <a:t>Помрачение сознания или полная его утрата</a:t>
            </a:r>
          </a:p>
          <a:p>
            <a:r>
              <a:rPr lang="ru-RU" dirty="0" smtClean="0"/>
              <a:t>Судорожный синдром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8993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ru-RU" sz="3200" dirty="0" smtClean="0"/>
              <a:t>Наиболее  частые  причины  судорог  у  детей: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>
                <a:solidFill>
                  <a:srgbClr val="0C09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1. </a:t>
            </a:r>
            <a:r>
              <a:rPr lang="ru-RU" dirty="0">
                <a:solidFill>
                  <a:srgbClr val="0C09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Инфекционные: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ru-RU" dirty="0"/>
              <a:t>-  менингит  и  </a:t>
            </a:r>
            <a:r>
              <a:rPr lang="ru-RU" dirty="0" err="1"/>
              <a:t>менингоэнцефалит</a:t>
            </a:r>
            <a:r>
              <a:rPr lang="ru-RU" dirty="0"/>
              <a:t>;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ru-RU" dirty="0"/>
              <a:t>-  </a:t>
            </a:r>
            <a:r>
              <a:rPr lang="ru-RU" dirty="0" err="1"/>
              <a:t>нейротоксикоз</a:t>
            </a:r>
            <a:r>
              <a:rPr lang="ru-RU" dirty="0"/>
              <a:t>  на фоне  ОРВИ;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dirty="0" smtClean="0"/>
              <a:t>фебрильные  </a:t>
            </a:r>
            <a:r>
              <a:rPr lang="ru-RU" dirty="0"/>
              <a:t>судороги</a:t>
            </a:r>
            <a:r>
              <a:rPr lang="ru-RU" dirty="0" smtClean="0"/>
              <a:t>.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endParaRPr lang="ru-RU" dirty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ru-RU" dirty="0">
                <a:solidFill>
                  <a:srgbClr val="0C09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2.  Метаболические: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ru-RU" dirty="0"/>
              <a:t>-  гипогликемические  судороги;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ru-RU" dirty="0"/>
              <a:t>-  </a:t>
            </a:r>
            <a:r>
              <a:rPr lang="ru-RU" dirty="0" err="1"/>
              <a:t>гипокальциемические</a:t>
            </a:r>
            <a:r>
              <a:rPr lang="ru-RU" dirty="0"/>
              <a:t>  судороги.</a:t>
            </a:r>
          </a:p>
          <a:p>
            <a:pPr marL="1080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7873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ru-RU" sz="3600" dirty="0" smtClean="0"/>
              <a:t>Первая помощь при подозрении на инсульт: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5816" y="1475581"/>
            <a:ext cx="8999822" cy="5544616"/>
          </a:xfrm>
        </p:spPr>
        <p:txBody>
          <a:bodyPr/>
          <a:lstStyle/>
          <a:p>
            <a:r>
              <a:rPr lang="ru-RU" sz="2400" dirty="0" smtClean="0"/>
              <a:t>Вызвать скорую помощь</a:t>
            </a:r>
          </a:p>
          <a:p>
            <a:r>
              <a:rPr lang="ru-RU" sz="2400" dirty="0" smtClean="0"/>
              <a:t>Больному принять горизонтальное положение с приподнятым головным концом.</a:t>
            </a:r>
          </a:p>
          <a:p>
            <a:r>
              <a:rPr lang="ru-RU" sz="2400" dirty="0" smtClean="0"/>
              <a:t>Если имеются зубные протезы, линзы, очки- снять</a:t>
            </a:r>
          </a:p>
          <a:p>
            <a:r>
              <a:rPr lang="ru-RU" sz="2400" dirty="0" smtClean="0"/>
              <a:t>Если больной в бессознательном состоянии-помочь приоткрыть рот, голову слегка наклонить набок, следить за дыханием, очистить ротовую полость от рвотных масс</a:t>
            </a:r>
          </a:p>
          <a:p>
            <a:r>
              <a:rPr lang="ru-RU" sz="2400" dirty="0" smtClean="0"/>
              <a:t>Записать названия, дозировку и кратность принимаемых препаратов.</a:t>
            </a:r>
          </a:p>
          <a:p>
            <a:r>
              <a:rPr lang="ru-RU" sz="2400" dirty="0" smtClean="0"/>
              <a:t>Записать названия непереносимых лекарств</a:t>
            </a:r>
          </a:p>
          <a:p>
            <a:r>
              <a:rPr lang="ru-RU" sz="2400" dirty="0" smtClean="0"/>
              <a:t>Подготовить паспорт, ОМС, СНИЛС, амбулаторную карту</a:t>
            </a:r>
          </a:p>
          <a:p>
            <a:r>
              <a:rPr lang="ru-RU" sz="2400" dirty="0" smtClean="0"/>
              <a:t>При наличии признаков кинической смерти приступить к реанимационным мероприятиям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5301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" indent="0" algn="ctr">
              <a:buNone/>
            </a:pPr>
            <a:r>
              <a:rPr lang="ru-RU" sz="6000" dirty="0" smtClean="0"/>
              <a:t>Спасибо за внимание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762537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800" y="899517"/>
            <a:ext cx="9215847" cy="5686371"/>
          </a:xfrm>
        </p:spPr>
        <p:txBody>
          <a:bodyPr/>
          <a:lstStyle/>
          <a:p>
            <a:pPr marL="108000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ru-RU" sz="2800" dirty="0">
                <a:solidFill>
                  <a:srgbClr val="0C09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3. Гипоксические:</a:t>
            </a:r>
          </a:p>
          <a:p>
            <a:pPr marL="108000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ru-RU" sz="2800" dirty="0"/>
              <a:t>-  аффективно-респираторные  судороги;</a:t>
            </a:r>
          </a:p>
          <a:p>
            <a:pPr marL="108000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ru-RU" sz="2800" dirty="0"/>
              <a:t>-  при  </a:t>
            </a:r>
            <a:r>
              <a:rPr lang="ru-RU" sz="2800" dirty="0" err="1"/>
              <a:t>гипоксически</a:t>
            </a:r>
            <a:r>
              <a:rPr lang="ru-RU" sz="2800" dirty="0"/>
              <a:t>-ишемической  энцефалопатии;</a:t>
            </a:r>
          </a:p>
          <a:p>
            <a:pPr marL="108000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ru-RU" sz="2800" dirty="0"/>
              <a:t>-  при  выраженной  дыхательной  недостаточности;</a:t>
            </a:r>
          </a:p>
          <a:p>
            <a:pPr marL="108000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ru-RU" sz="2800" dirty="0"/>
              <a:t>-  при  выраженной  недостаточности  кровообращения;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ru-RU" sz="2800" dirty="0" smtClean="0"/>
              <a:t>при  </a:t>
            </a:r>
            <a:r>
              <a:rPr lang="ru-RU" sz="2800" dirty="0"/>
              <a:t>коме  </a:t>
            </a:r>
            <a:r>
              <a:rPr lang="en-US" sz="2800" dirty="0"/>
              <a:t>III</a:t>
            </a:r>
            <a:r>
              <a:rPr lang="ru-RU" sz="2800" dirty="0"/>
              <a:t>  любой  этиологии  и  др</a:t>
            </a:r>
            <a:r>
              <a:rPr lang="ru-RU" sz="2800" dirty="0" smtClean="0"/>
              <a:t>.</a:t>
            </a:r>
          </a:p>
          <a:p>
            <a:pPr marL="108000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ru-RU" sz="2800" dirty="0"/>
          </a:p>
          <a:p>
            <a:pPr marL="108000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ru-RU" sz="2800" dirty="0">
                <a:solidFill>
                  <a:srgbClr val="0C09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4. Эпилептические: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ru-RU" sz="2800" dirty="0" smtClean="0"/>
              <a:t>идиопатическая, </a:t>
            </a:r>
            <a:r>
              <a:rPr lang="ru-RU" sz="2800" dirty="0" err="1" smtClean="0"/>
              <a:t>симпоматическая</a:t>
            </a:r>
            <a:r>
              <a:rPr lang="ru-RU" sz="2800" dirty="0" smtClean="0"/>
              <a:t>, криптогенная эпилепсия: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endParaRPr lang="ru-RU" sz="2800" dirty="0"/>
          </a:p>
          <a:p>
            <a:pPr marL="108000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ru-RU" sz="2800" dirty="0">
                <a:solidFill>
                  <a:srgbClr val="0C09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5. Структурные:</a:t>
            </a:r>
          </a:p>
          <a:p>
            <a:pPr marL="108000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ru-RU" sz="2800" dirty="0"/>
              <a:t>-  на  фоне  различных  органических  изменений  в  ЦНС  (опухоли, травмы,  аномалии развития  и  др.)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8810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x-none">
                <a:latin typeface="Arial" pitchFamily="18"/>
                <a:cs typeface="Tahoma" pitchFamily="2"/>
              </a:rPr>
              <a:t>Эпилепсия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x-none" sz="3200" b="0" i="0" u="none" strike="noStrike" kern="1200">
                <a:ln>
                  <a:noFill/>
                </a:ln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x-none" sz="3200" b="0" i="0" u="none" strike="noStrike" kern="1200">
                <a:ln>
                  <a:noFill/>
                </a:ln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x-none" sz="2800" b="0" i="0" u="none" strike="noStrike" kern="1200">
                <a:ln>
                  <a:noFill/>
                </a:ln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x-none" sz="2400" b="0" i="0" u="none" strike="noStrike" kern="1200">
                <a:ln>
                  <a:noFill/>
                </a:ln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x-none" sz="2000" b="0" i="0" u="none" strike="noStrike" kern="1200">
                <a:ln>
                  <a:noFill/>
                </a:ln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</a:defRPr>
            </a:lvl9pPr>
          </a:lstStyle>
          <a:p>
            <a:pPr lvl="0"/>
            <a:r>
              <a:rPr lang="ru-RU" sz="2800" dirty="0"/>
              <a:t>Эпилепсия- </a:t>
            </a:r>
            <a:r>
              <a:rPr lang="ru-RU" sz="2800" dirty="0">
                <a:latin typeface="Arial" pitchFamily="18"/>
                <a:cs typeface="Tahoma" pitchFamily="2"/>
              </a:rPr>
              <a:t>хроническое заболевание, характеризующееся повторными, преимущественно </a:t>
            </a:r>
            <a:r>
              <a:rPr lang="ru-RU" sz="2800" dirty="0" err="1">
                <a:latin typeface="Arial" pitchFamily="18"/>
                <a:cs typeface="Tahoma" pitchFamily="2"/>
              </a:rPr>
              <a:t>непровоцируемыми</a:t>
            </a:r>
            <a:r>
              <a:rPr lang="ru-RU" sz="2800" dirty="0">
                <a:latin typeface="Arial" pitchFamily="18"/>
                <a:cs typeface="Tahoma" pitchFamily="2"/>
              </a:rPr>
              <a:t> приступами с нарушением двигательных, чувствительных, вегетативных, мыслительных или психических функций, возникающих вследствие чрезмерных нейронных разрядов в сером веществе коры головного мозга.</a:t>
            </a:r>
          </a:p>
          <a:p>
            <a:pPr lvl="0">
              <a:buNone/>
            </a:pPr>
            <a:r>
              <a:rPr lang="ru-RU" sz="1200" dirty="0"/>
              <a:t/>
            </a:r>
            <a:br>
              <a:rPr lang="ru-RU" sz="1200" dirty="0"/>
            </a:br>
            <a:endParaRPr lang="ru-RU" sz="1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7824" y="467469"/>
            <a:ext cx="8279706" cy="6192688"/>
          </a:xfrm>
        </p:spPr>
        <p:txBody>
          <a:bodyPr/>
          <a:lstStyle/>
          <a:p>
            <a:pPr>
              <a:buNone/>
            </a:pPr>
            <a:r>
              <a:rPr lang="ru-RU" sz="2400" b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b="0" dirty="0" smtClean="0">
                <a:latin typeface="Arial" pitchFamily="34" charset="0"/>
                <a:cs typeface="Arial" pitchFamily="34" charset="0"/>
              </a:rPr>
            </a:br>
            <a:r>
              <a:rPr lang="ru-RU" sz="2400" b="0" dirty="0">
                <a:latin typeface="Arial" pitchFamily="34" charset="0"/>
                <a:cs typeface="Arial" pitchFamily="34" charset="0"/>
              </a:rPr>
              <a:t/>
            </a:r>
            <a:br>
              <a:rPr lang="ru-RU" sz="2400" b="0" dirty="0">
                <a:latin typeface="Arial" pitchFamily="34" charset="0"/>
                <a:cs typeface="Arial" pitchFamily="34" charset="0"/>
              </a:rPr>
            </a:br>
            <a:r>
              <a:rPr lang="ru-RU" sz="2400" b="0" dirty="0" smtClean="0">
                <a:latin typeface="Arial" pitchFamily="34" charset="0"/>
                <a:cs typeface="Arial" pitchFamily="34" charset="0"/>
              </a:rPr>
              <a:t>Большинство авторов утверждают, что дети заболевают эпилепсией в 4 раза чаще чем взрослые. Частота эпилепсии в детской популяции составляет 0,8 – 1,0%.</a:t>
            </a:r>
            <a:br>
              <a:rPr lang="ru-RU" sz="2400" b="0" dirty="0" smtClean="0">
                <a:latin typeface="Arial" pitchFamily="34" charset="0"/>
                <a:cs typeface="Arial" pitchFamily="34" charset="0"/>
              </a:rPr>
            </a:br>
            <a:r>
              <a:rPr lang="ru-RU" sz="2400" b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b="0" dirty="0" smtClean="0">
                <a:latin typeface="Arial" pitchFamily="34" charset="0"/>
                <a:cs typeface="Arial" pitchFamily="34" charset="0"/>
              </a:rPr>
            </a:br>
            <a:r>
              <a:rPr lang="ru-RU" sz="2400" b="0" dirty="0" smtClean="0">
                <a:latin typeface="Arial" pitchFamily="34" charset="0"/>
                <a:cs typeface="Arial" pitchFamily="34" charset="0"/>
              </a:rPr>
              <a:t>Это объясняется повышенной ранимостью детского мозга в перинатальном периоде, легкостью нарушения гомеостатического равновесия, воздействием патологических, эндо и экзогенных факторов, повреждением мозга в пре- и перинатальном периоде развития, структурной и функциональной незрелостью структур мозга.</a:t>
            </a:r>
            <a:br>
              <a:rPr lang="ru-RU" sz="2400" b="0" dirty="0" smtClean="0">
                <a:latin typeface="Arial" pitchFamily="34" charset="0"/>
                <a:cs typeface="Arial" pitchFamily="34" charset="0"/>
              </a:rPr>
            </a:br>
            <a:endParaRPr lang="ru-RU" sz="2400" b="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566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Клиническая картина: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" indent="0">
              <a:buNone/>
            </a:pPr>
            <a:r>
              <a:rPr lang="ru-RU" dirty="0" smtClean="0"/>
              <a:t>Основными клиническими формами являются:  большой судорожный  припадок  и  малые  эпилептические  приступы. </a:t>
            </a:r>
          </a:p>
          <a:p>
            <a:pPr marL="108000" indent="0">
              <a:buNone/>
            </a:pPr>
            <a:r>
              <a:rPr lang="ru-RU" dirty="0" smtClean="0"/>
              <a:t>Большой  судорожный  припадок  включает  продрому,  тоническую  и  клоническую фазы,  </a:t>
            </a:r>
            <a:r>
              <a:rPr lang="ru-RU" dirty="0" err="1" smtClean="0"/>
              <a:t>постприступный</a:t>
            </a:r>
            <a:r>
              <a:rPr lang="ru-RU" dirty="0" smtClean="0"/>
              <a:t> период.</a:t>
            </a:r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1828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>
          <a:xfrm>
            <a:off x="359792" y="467469"/>
            <a:ext cx="9215847" cy="6552728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x-none" sz="3200" b="0" i="0" u="none" strike="noStrike" kern="1200">
                <a:ln>
                  <a:noFill/>
                </a:ln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x-none" sz="3200" b="0" i="0" u="none" strike="noStrike" kern="1200">
                <a:ln>
                  <a:noFill/>
                </a:ln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x-none" sz="2800" b="0" i="0" u="none" strike="noStrike" kern="1200">
                <a:ln>
                  <a:noFill/>
                </a:ln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x-none" sz="2400" b="0" i="0" u="none" strike="noStrike" kern="1200">
                <a:ln>
                  <a:noFill/>
                </a:ln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x-none" sz="2000" b="0" i="0" u="none" strike="noStrike" kern="1200">
                <a:ln>
                  <a:noFill/>
                </a:ln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</a:defRPr>
            </a:lvl9pPr>
          </a:lstStyle>
          <a:p>
            <a:pPr lvl="0">
              <a:buNone/>
            </a:pPr>
            <a:r>
              <a:rPr lang="ru-RU" sz="2000" dirty="0" err="1"/>
              <a:t>Генерализованный</a:t>
            </a:r>
            <a:r>
              <a:rPr lang="ru-RU" sz="2000" dirty="0"/>
              <a:t> приступ – это сокращение мышц всего тела, длящееся всего несколько минут. Наступление приступа больной иногда может предугадать по появлению головных болей, недомоганию, отсутствию аппетита, раздражительности, все эти признаки развиваются за один – два дня до припадка</a:t>
            </a:r>
            <a:r>
              <a:rPr lang="ru-RU" sz="2000" dirty="0" smtClean="0"/>
              <a:t>. Непосредственно </a:t>
            </a:r>
            <a:r>
              <a:rPr lang="ru-RU" sz="2000" dirty="0"/>
              <a:t>перед припадком у больного возникает аура – состояние, при котором возникает ощущения легкого дуновения, вспышек света, зрительных или голосовых галлюцинаций. После ауры развивается собственно сам припадок, подразделяющийся на несколько фаз.</a:t>
            </a:r>
          </a:p>
          <a:p>
            <a:pPr marL="457200" lvl="0" indent="-228600">
              <a:buNone/>
              <a:tabLst>
                <a:tab pos="914400" algn="l"/>
              </a:tabLst>
            </a:pPr>
            <a:r>
              <a:rPr lang="ru-RU" sz="2000" dirty="0"/>
              <a:t>Первая фаза расслабления мускулатуры. Полное расслабление приводит к тому, что </a:t>
            </a:r>
            <a:r>
              <a:rPr lang="ru-RU" sz="2000" dirty="0" smtClean="0"/>
              <a:t>ребенок </a:t>
            </a:r>
            <a:r>
              <a:rPr lang="ru-RU" sz="2000" dirty="0"/>
              <a:t>неожиданно для себя и окружающих падает. Падение чаще всего происходит вперед, реже назад и в стороны.</a:t>
            </a:r>
          </a:p>
          <a:p>
            <a:pPr marL="457200" lvl="0" indent="-228600">
              <a:buNone/>
              <a:tabLst>
                <a:tab pos="914400" algn="l"/>
              </a:tabLst>
            </a:pPr>
            <a:r>
              <a:rPr lang="ru-RU" sz="2000" dirty="0"/>
              <a:t>За расслаблением мускулатуры наступает фаза тонических судорог, длящихся не больше минуты – туловище и конечности напрягаются, вытягиваются, голова запрокидывается назад. Возможно появление внезапного крика, обусловленное спазмом голосовой щели. Кроме общего напряжения мышц отмечается набухание вен шеи, цианоз (</a:t>
            </a:r>
            <a:r>
              <a:rPr lang="ru-RU" sz="2000" dirty="0" err="1"/>
              <a:t>синюшность</a:t>
            </a:r>
            <a:r>
              <a:rPr lang="ru-RU" sz="2000" dirty="0"/>
              <a:t>) носогубного треугольника, учащение пульса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800" y="395461"/>
            <a:ext cx="9143839" cy="5758379"/>
          </a:xfrm>
        </p:spPr>
        <p:txBody>
          <a:bodyPr/>
          <a:lstStyle/>
          <a:p>
            <a:pPr marL="457200" lvl="0" indent="-228600">
              <a:buNone/>
              <a:tabLst>
                <a:tab pos="914400" algn="l"/>
              </a:tabLst>
            </a:pPr>
            <a:endParaRPr lang="ru-RU" sz="2000" dirty="0" smtClean="0"/>
          </a:p>
          <a:p>
            <a:pPr marL="457200" lvl="0" indent="-228600">
              <a:buNone/>
              <a:tabLst>
                <a:tab pos="914400" algn="l"/>
              </a:tabLst>
            </a:pPr>
            <a:endParaRPr lang="ru-RU" sz="2000" dirty="0"/>
          </a:p>
          <a:p>
            <a:pPr marL="457200" lvl="0" indent="-228600">
              <a:buNone/>
              <a:tabLst>
                <a:tab pos="914400" algn="l"/>
              </a:tabLst>
            </a:pPr>
            <a:r>
              <a:rPr lang="ru-RU" sz="2000" dirty="0" smtClean="0"/>
              <a:t>Фаза клонических судорог определяется толчкообразными движениями в конечностях и во всем теле. Клонические судороги в лице выражаются в подергивании головы, сокращение челюсти приводят к прикусыванию языка, что обуславливает выделение розоватой пены. Дыхание становится шумным за счет скопления слюны и западения языка, зрачки расширены, неподвижны или наблюдаются их хаотичные движения. Фаза клонических судорог продолжается около трех минут. Возможно возникновение непроизвольного мочеиспускания и дефекации. Постепенно подергивания тела уменьшаются, дыхание выравнивается, ясность сознания восстанавливается в течение часа.</a:t>
            </a:r>
          </a:p>
          <a:p>
            <a:pPr marL="457200" lvl="0" indent="-228600">
              <a:buNone/>
              <a:tabLst>
                <a:tab pos="914400" algn="l"/>
              </a:tabLst>
            </a:pPr>
            <a:r>
              <a:rPr lang="ru-RU" sz="2000" dirty="0" smtClean="0"/>
              <a:t>Фаза завершения. По окончанию приступа больной чувствует слабость, сонливость, головные боли, отмечаются эпизодические подергивания в мышцах конечностей. Сон может продолжаться на протяжении нескольких часов, после него еще чувствуется общая подавленность настроения, усталость, продолжаться это может несколько дней.</a:t>
            </a:r>
          </a:p>
          <a:p>
            <a:pPr marL="1080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4494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1501</Words>
  <Application>Microsoft Office PowerPoint</Application>
  <PresentationFormat>Произвольный</PresentationFormat>
  <Paragraphs>153</Paragraphs>
  <Slides>31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Default</vt:lpstr>
      <vt:lpstr>Доврачебная помощь при судорожных синдромах у детей</vt:lpstr>
      <vt:lpstr>Презентация PowerPoint</vt:lpstr>
      <vt:lpstr>Наиболее  частые  причины  судорог  у  детей:</vt:lpstr>
      <vt:lpstr>Презентация PowerPoint</vt:lpstr>
      <vt:lpstr>Эпилепсия</vt:lpstr>
      <vt:lpstr>  Большинство авторов утверждают, что дети заболевают эпилепсией в 4 раза чаще чем взрослые. Частота эпилепсии в детской популяции составляет 0,8 – 1,0%.  Это объясняется повышенной ранимостью детского мозга в перинатальном периоде, легкостью нарушения гомеостатического равновесия, воздействием патологических, эндо и экзогенных факторов, повреждением мозга в пре- и перинатальном периоде развития, структурной и функциональной незрелостью структур мозга. </vt:lpstr>
      <vt:lpstr>Клиническая картина:</vt:lpstr>
      <vt:lpstr>Презентация PowerPoint</vt:lpstr>
      <vt:lpstr>Презентация PowerPoint</vt:lpstr>
      <vt:lpstr>Презентация PowerPoint</vt:lpstr>
      <vt:lpstr>Первая доврачебная помощь в случае возникновения эпиприступа:</vt:lpstr>
      <vt:lpstr>Презентация PowerPoint</vt:lpstr>
      <vt:lpstr>Ситуации когда нужно обратиться за медицинской помощью:</vt:lpstr>
      <vt:lpstr>Ситуации, в которых медицинская помощь может не потребоваться:</vt:lpstr>
      <vt:lpstr>Последствия и осложнения эпилепсии у детей:</vt:lpstr>
      <vt:lpstr>Фебрильные судороги</vt:lpstr>
      <vt:lpstr>Аффективно-респираторные судороги</vt:lpstr>
      <vt:lpstr>Презентация PowerPoint</vt:lpstr>
      <vt:lpstr>Доврачебная помощь:</vt:lpstr>
      <vt:lpstr>Гипокальциемические судороги</vt:lpstr>
      <vt:lpstr>Эпистатус</vt:lpstr>
      <vt:lpstr>Презентация PowerPoint</vt:lpstr>
      <vt:lpstr>Доврачебная помощь при ОНМК</vt:lpstr>
      <vt:lpstr>Презентация PowerPoint</vt:lpstr>
      <vt:lpstr>Презентация PowerPoint</vt:lpstr>
      <vt:lpstr>Презентация PowerPoint</vt:lpstr>
      <vt:lpstr>Факторы риска:</vt:lpstr>
      <vt:lpstr>Клиническая картина ишемического инсульта:</vt:lpstr>
      <vt:lpstr>Клиническая картина геморрагического инсульта:</vt:lpstr>
      <vt:lpstr>Первая помощь при подозрении на инсульт: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23</cp:revision>
  <dcterms:created xsi:type="dcterms:W3CDTF">2009-04-16T11:32:32Z</dcterms:created>
  <dcterms:modified xsi:type="dcterms:W3CDTF">2017-10-29T20:15:20Z</dcterms:modified>
</cp:coreProperties>
</file>