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5"/>
  </p:notesMasterIdLst>
  <p:sldIdLst>
    <p:sldId id="301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256" r:id="rId30"/>
    <p:sldId id="257" r:id="rId31"/>
    <p:sldId id="258" r:id="rId32"/>
    <p:sldId id="259" r:id="rId33"/>
    <p:sldId id="260" r:id="rId34"/>
    <p:sldId id="261" r:id="rId35"/>
    <p:sldId id="274" r:id="rId36"/>
    <p:sldId id="279" r:id="rId37"/>
    <p:sldId id="280" r:id="rId38"/>
    <p:sldId id="262" r:id="rId39"/>
    <p:sldId id="263" r:id="rId40"/>
    <p:sldId id="264" r:id="rId41"/>
    <p:sldId id="265" r:id="rId42"/>
    <p:sldId id="290" r:id="rId43"/>
    <p:sldId id="268" r:id="rId44"/>
    <p:sldId id="269" r:id="rId45"/>
    <p:sldId id="271" r:id="rId46"/>
    <p:sldId id="270" r:id="rId47"/>
    <p:sldId id="272" r:id="rId48"/>
    <p:sldId id="275" r:id="rId49"/>
    <p:sldId id="276" r:id="rId50"/>
    <p:sldId id="277" r:id="rId51"/>
    <p:sldId id="278" r:id="rId52"/>
    <p:sldId id="281" r:id="rId53"/>
    <p:sldId id="282" r:id="rId54"/>
    <p:sldId id="292" r:id="rId55"/>
    <p:sldId id="283" r:id="rId56"/>
    <p:sldId id="299" r:id="rId57"/>
    <p:sldId id="294" r:id="rId58"/>
    <p:sldId id="295" r:id="rId59"/>
    <p:sldId id="297" r:id="rId60"/>
    <p:sldId id="296" r:id="rId61"/>
    <p:sldId id="298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58" r:id="rId90"/>
    <p:sldId id="359" r:id="rId91"/>
    <p:sldId id="360" r:id="rId92"/>
    <p:sldId id="361" r:id="rId93"/>
    <p:sldId id="362" r:id="rId94"/>
    <p:sldId id="363" r:id="rId95"/>
    <p:sldId id="364" r:id="rId96"/>
    <p:sldId id="365" r:id="rId97"/>
    <p:sldId id="366" r:id="rId98"/>
    <p:sldId id="367" r:id="rId99"/>
    <p:sldId id="368" r:id="rId100"/>
    <p:sldId id="369" r:id="rId101"/>
    <p:sldId id="370" r:id="rId102"/>
    <p:sldId id="371" r:id="rId103"/>
    <p:sldId id="372" r:id="rId104"/>
    <p:sldId id="373" r:id="rId105"/>
    <p:sldId id="374" r:id="rId106"/>
    <p:sldId id="375" r:id="rId107"/>
    <p:sldId id="376" r:id="rId108"/>
    <p:sldId id="377" r:id="rId109"/>
    <p:sldId id="378" r:id="rId110"/>
    <p:sldId id="379" r:id="rId111"/>
    <p:sldId id="380" r:id="rId112"/>
    <p:sldId id="381" r:id="rId113"/>
    <p:sldId id="382" r:id="rId114"/>
    <p:sldId id="383" r:id="rId115"/>
    <p:sldId id="384" r:id="rId116"/>
    <p:sldId id="385" r:id="rId117"/>
    <p:sldId id="386" r:id="rId118"/>
    <p:sldId id="387" r:id="rId119"/>
    <p:sldId id="388" r:id="rId120"/>
    <p:sldId id="389" r:id="rId121"/>
    <p:sldId id="390" r:id="rId122"/>
    <p:sldId id="391" r:id="rId123"/>
    <p:sldId id="392" r:id="rId124"/>
    <p:sldId id="393" r:id="rId125"/>
    <p:sldId id="394" r:id="rId126"/>
    <p:sldId id="395" r:id="rId127"/>
    <p:sldId id="396" r:id="rId128"/>
    <p:sldId id="397" r:id="rId129"/>
    <p:sldId id="398" r:id="rId130"/>
    <p:sldId id="399" r:id="rId131"/>
    <p:sldId id="400" r:id="rId132"/>
    <p:sldId id="404" r:id="rId133"/>
    <p:sldId id="405" r:id="rId134"/>
    <p:sldId id="406" r:id="rId135"/>
    <p:sldId id="407" r:id="rId136"/>
    <p:sldId id="408" r:id="rId137"/>
    <p:sldId id="409" r:id="rId138"/>
    <p:sldId id="410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26" r:id="rId155"/>
    <p:sldId id="427" r:id="rId156"/>
    <p:sldId id="428" r:id="rId157"/>
    <p:sldId id="429" r:id="rId158"/>
    <p:sldId id="430" r:id="rId159"/>
    <p:sldId id="431" r:id="rId160"/>
    <p:sldId id="432" r:id="rId161"/>
    <p:sldId id="433" r:id="rId162"/>
    <p:sldId id="434" r:id="rId163"/>
    <p:sldId id="435" r:id="rId164"/>
    <p:sldId id="436" r:id="rId165"/>
    <p:sldId id="437" r:id="rId166"/>
    <p:sldId id="438" r:id="rId167"/>
    <p:sldId id="439" r:id="rId168"/>
    <p:sldId id="440" r:id="rId169"/>
    <p:sldId id="441" r:id="rId170"/>
    <p:sldId id="442" r:id="rId171"/>
    <p:sldId id="443" r:id="rId172"/>
    <p:sldId id="444" r:id="rId173"/>
    <p:sldId id="445" r:id="rId17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99"/>
    <a:srgbClr val="336699"/>
    <a:srgbClr val="FFCC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692" autoAdjust="0"/>
    <p:restoredTop sz="94660"/>
  </p:normalViewPr>
  <p:slideViewPr>
    <p:cSldViewPr>
      <p:cViewPr varScale="1">
        <p:scale>
          <a:sx n="50" d="100"/>
          <a:sy n="50" d="100"/>
        </p:scale>
        <p:origin x="-103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7F00-0E6C-4A97-B766-6323E0BC6098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11DA3-F5D4-4B55-9B43-0C619D299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11DA3-F5D4-4B55-9B43-0C619D2990E7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699"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ru-RU" altLang="ru-RU" smtClean="0">
              <a:latin typeface="Times New Roman Cyr" pitchFamily="18" charset="-5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C83D6-544A-438E-BF13-060CB6C2FE39}" type="slidenum">
              <a:rPr lang="ru-RU" smtClean="0"/>
              <a:pPr/>
              <a:t>173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63D5D-2662-4904-AD32-B6E4E6A9A67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D7431-A999-4C92-ACFD-9338562C1A7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9145C-1B09-4895-822A-C5EC9E313A7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0B5C4-8886-4C69-9165-FFA2AD8EFA7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7643C-DC02-4804-9EA4-5916C89765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5D706-EA56-4A0E-915F-3D03E42726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1F870-D635-42F4-B498-C35EF53326D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4C07D-21B0-43BA-8C77-A843A8E349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4EC72-B5E1-4362-9FA9-D53FF8F47D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1D414-205F-485D-9E0C-DE41F55FFB41}" type="datetimeFigureOut">
              <a:rPr lang="ru-RU" altLang="ru-RU"/>
              <a:pPr>
                <a:defRPr/>
              </a:pPr>
              <a:t>30.10.2017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01B0A-1B89-4543-A275-69EB31E41CE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F781C-5984-4612-8ADD-C9641137BD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AEBDB-AD99-4D08-9B0D-21D07CE7B5B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04983-A175-45EF-9940-2C33C80020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F1C6D-BE15-457E-BEBE-379639B53B7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483F0-9E5C-4987-8DFF-11D1BC4A7E3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E6398-0912-45DA-8B6E-51FF3C6DC56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D66B7-01AD-4319-BA27-950D56F71D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7F31A-BB05-443E-847E-1389BACD5B8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C4BE7-CC80-4445-A441-D686EDA825E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672E2-73D7-480D-A8A4-0540653C96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89623-11C6-4C86-9ABC-4AA76B617C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CA5F759-77CF-45A1-A5D5-8AC87883CD4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1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zerv-tm.ru/magazine/DSC01021.JP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zerv-tm.ru/magazine/DSC01021.JPG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1.bin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133600"/>
            <a:ext cx="8229600" cy="1355725"/>
          </a:xfrm>
        </p:spPr>
        <p:txBody>
          <a:bodyPr anchorCtr="1">
            <a:normAutofit fontScale="90000"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Нижегородская  государственная  медицинская  академия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933825"/>
            <a:ext cx="8137525" cy="2657475"/>
          </a:xfrm>
        </p:spPr>
        <p:txBody>
          <a:bodyPr/>
          <a:lstStyle/>
          <a:p>
            <a:pPr>
              <a:buFontTx/>
              <a:buNone/>
            </a:pPr>
            <a:endParaRPr 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Кафедра 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скорой медицинской помощи 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ФПКВ</a:t>
            </a:r>
          </a:p>
          <a:p>
            <a:pPr>
              <a:buFontTx/>
              <a:buNone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</a:pPr>
            <a:endParaRPr lang="ru-RU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buFontTx/>
              <a:buNone/>
            </a:pPr>
            <a:endParaRPr 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7113" y="333375"/>
            <a:ext cx="19129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CC3300"/>
                </a:solidFill>
              </a:rPr>
              <a:t>Порядок оказания первой помощи </a:t>
            </a:r>
            <a:br>
              <a:rPr lang="ru-RU" altLang="ru-RU" sz="2800" b="1" smtClean="0">
                <a:solidFill>
                  <a:srgbClr val="CC3300"/>
                </a:solidFill>
              </a:rPr>
            </a:br>
            <a:r>
              <a:rPr lang="ru-RU" altLang="ru-RU" sz="2800" b="1" smtClean="0">
                <a:solidFill>
                  <a:srgbClr val="CC3300"/>
                </a:solidFill>
              </a:rPr>
              <a:t>при ранениях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rgbClr val="CC3300"/>
                </a:solidFill>
              </a:rPr>
              <a:t>Остановить кровотечение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Осмотреть пострадавшего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Вызвать скорую помощь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Провести обработку раны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Наложить повязку на рану  и закрепить её перевязкой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Придать пострадавшему положение в зависимости от локализации травмы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Выполнить простейшие приемы обезболивания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2000" b="1" smtClean="0"/>
              <a:t>       приложить холод на область раны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2000" b="1" smtClean="0"/>
              <a:t>       выполнить иммобилизацию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При необходимости транспортировать пострадавшего</a:t>
            </a:r>
            <a:r>
              <a:rPr lang="ru-RU" altLang="ru-RU" sz="2000" smtClean="0"/>
              <a:t>  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200" smtClean="0"/>
              <a:t>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Биомеханика </a:t>
            </a:r>
            <a:br>
              <a:rPr lang="ru-RU" altLang="ru-RU" sz="3600" b="1" smtClean="0">
                <a:solidFill>
                  <a:schemeClr val="accent2"/>
                </a:solidFill>
              </a:rPr>
            </a:br>
            <a:r>
              <a:rPr lang="ru-RU" altLang="ru-RU" sz="3600" b="1" smtClean="0">
                <a:solidFill>
                  <a:schemeClr val="accent2"/>
                </a:solidFill>
              </a:rPr>
              <a:t>черепно-мозговой травмы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032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/>
              <a:t>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50825" y="1557338"/>
            <a:ext cx="87137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ru-RU" altLang="ru-RU" sz="2400" b="1">
                <a:solidFill>
                  <a:srgbClr val="993300"/>
                </a:solidFill>
              </a:rPr>
              <a:t>Кратковременное динамическое воздействие</a:t>
            </a:r>
            <a:r>
              <a:rPr lang="ru-RU" altLang="ru-RU" sz="2400">
                <a:solidFill>
                  <a:schemeClr val="accent2"/>
                </a:solidFill>
              </a:rPr>
              <a:t>  </a:t>
            </a:r>
            <a:endParaRPr lang="ru-RU" altLang="ru-RU" sz="2400"/>
          </a:p>
          <a:p>
            <a:pPr marL="342900" indent="-342900"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ударное</a:t>
            </a:r>
            <a:r>
              <a:rPr lang="ru-RU" altLang="ru-RU" sz="2400">
                <a:solidFill>
                  <a:schemeClr val="accent2"/>
                </a:solidFill>
              </a:rPr>
              <a:t> </a:t>
            </a:r>
            <a:r>
              <a:rPr lang="ru-RU" altLang="ru-RU" sz="2400"/>
              <a:t> </a:t>
            </a:r>
            <a:r>
              <a:rPr lang="ru-RU" altLang="ru-RU" sz="2400">
                <a:solidFill>
                  <a:schemeClr val="accent2"/>
                </a:solidFill>
              </a:rPr>
              <a:t>(удар движущейся головы о неподвижный  предмет)</a:t>
            </a:r>
          </a:p>
          <a:p>
            <a:pPr marL="342900" indent="-342900"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импульсное </a:t>
            </a:r>
            <a:r>
              <a:rPr lang="ru-RU" altLang="ru-RU" sz="2400">
                <a:solidFill>
                  <a:schemeClr val="accent2"/>
                </a:solidFill>
              </a:rPr>
              <a:t>(по инерции голова получает ускорение или замедление)</a:t>
            </a:r>
            <a:r>
              <a:rPr lang="ru-RU" altLang="ru-RU" sz="2400"/>
              <a:t>    </a:t>
            </a:r>
          </a:p>
          <a:p>
            <a:pPr marL="342900" indent="-342900"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сочетание </a:t>
            </a:r>
            <a:r>
              <a:rPr lang="ru-RU" altLang="ru-RU" sz="2400"/>
              <a:t> </a:t>
            </a:r>
            <a:r>
              <a:rPr lang="ru-RU" altLang="ru-RU" sz="2400">
                <a:solidFill>
                  <a:schemeClr val="accent2"/>
                </a:solidFill>
              </a:rPr>
              <a:t>ударного и импульсного механизмов</a:t>
            </a:r>
            <a:r>
              <a:rPr lang="ru-RU" altLang="ru-RU" sz="2400" i="1">
                <a:solidFill>
                  <a:schemeClr val="accent2"/>
                </a:solidFill>
              </a:rPr>
              <a:t>  </a:t>
            </a:r>
            <a:r>
              <a:rPr lang="ru-RU" altLang="ru-RU" sz="2400">
                <a:solidFill>
                  <a:schemeClr val="accent2"/>
                </a:solidFill>
              </a:rPr>
              <a:t>(ДТП) </a:t>
            </a:r>
          </a:p>
          <a:p>
            <a:pPr marL="342900" indent="-342900" eaLnBrk="1" hangingPunct="1">
              <a:buFontTx/>
              <a:buChar char="•"/>
            </a:pPr>
            <a:endParaRPr lang="ru-RU" altLang="ru-RU" sz="2400">
              <a:solidFill>
                <a:schemeClr val="accent2"/>
              </a:solidFill>
            </a:endParaRPr>
          </a:p>
          <a:p>
            <a:pPr marL="342900" indent="-342900" eaLnBrk="1" hangingPunct="1"/>
            <a:r>
              <a:rPr lang="ru-RU" altLang="ru-RU" sz="2400" b="1">
                <a:solidFill>
                  <a:schemeClr val="accent2"/>
                </a:solidFill>
              </a:rPr>
              <a:t>2.</a:t>
            </a:r>
            <a:r>
              <a:rPr lang="ru-RU" altLang="ru-RU" sz="2400" b="1"/>
              <a:t> </a:t>
            </a:r>
            <a:r>
              <a:rPr lang="ru-RU" altLang="ru-RU" sz="2400" b="1">
                <a:solidFill>
                  <a:srgbClr val="993300"/>
                </a:solidFill>
              </a:rPr>
              <a:t>Статическое воздействие</a:t>
            </a:r>
            <a:r>
              <a:rPr lang="ru-RU" altLang="ru-RU" sz="2400"/>
              <a:t> </a:t>
            </a:r>
            <a:r>
              <a:rPr lang="ru-RU" altLang="ru-RU" sz="2400">
                <a:solidFill>
                  <a:schemeClr val="accent2"/>
                </a:solidFill>
              </a:rPr>
              <a:t>(сдавливание головы при обрушении зданий и т.д</a:t>
            </a:r>
            <a:r>
              <a:rPr lang="ru-RU" altLang="ru-RU" sz="3200">
                <a:solidFill>
                  <a:schemeClr val="accent2"/>
                </a:solidFill>
              </a:rPr>
              <a:t>.)  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</a:rPr>
              <a:t> </a:t>
            </a:r>
            <a:r>
              <a:rPr lang="ru-RU" altLang="ru-RU" sz="2800" b="1" smtClean="0">
                <a:solidFill>
                  <a:schemeClr val="accent2"/>
                </a:solidFill>
              </a:rPr>
              <a:t>При этих воздействиях происходит :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900113" y="1773238"/>
            <a:ext cx="80645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ru-RU" altLang="ru-RU" sz="2400" b="1">
                <a:solidFill>
                  <a:schemeClr val="accent2"/>
                </a:solidFill>
              </a:rPr>
              <a:t>Повреждение в области удара</a:t>
            </a:r>
            <a:r>
              <a:rPr lang="ru-RU" altLang="ru-RU" sz="2400">
                <a:solidFill>
                  <a:schemeClr val="accent2"/>
                </a:solidFill>
              </a:rPr>
              <a:t>  </a:t>
            </a:r>
          </a:p>
          <a:p>
            <a:pPr marL="342900" indent="-342900" eaLnBrk="1" hangingPunct="1"/>
            <a:r>
              <a:rPr lang="ru-RU" altLang="ru-RU" sz="2400">
                <a:solidFill>
                  <a:schemeClr val="accent2"/>
                </a:solidFill>
              </a:rPr>
              <a:t>    (ушибы, размозжения, разрывы  кровеносных сосудов и черепных нервов).</a:t>
            </a:r>
          </a:p>
          <a:p>
            <a:pPr marL="342900" indent="-342900" eaLnBrk="1" hangingPunct="1"/>
            <a:r>
              <a:rPr lang="ru-RU" altLang="ru-RU" sz="2400" b="1">
                <a:solidFill>
                  <a:schemeClr val="accent2"/>
                </a:solidFill>
              </a:rPr>
              <a:t>2. Эффект противоудара</a:t>
            </a:r>
            <a:r>
              <a:rPr lang="ru-RU" altLang="ru-RU" sz="2400">
                <a:solidFill>
                  <a:schemeClr val="accent2"/>
                </a:solidFill>
              </a:rPr>
              <a:t> </a:t>
            </a:r>
          </a:p>
          <a:p>
            <a:pPr marL="342900" indent="-342900" eaLnBrk="1" hangingPunct="1"/>
            <a:r>
              <a:rPr lang="ru-RU" altLang="ru-RU" sz="2400">
                <a:solidFill>
                  <a:schemeClr val="accent2"/>
                </a:solidFill>
              </a:rPr>
              <a:t>   (страдает мозговое вещество на противоположной травмирующему воздействию стороне) </a:t>
            </a:r>
          </a:p>
          <a:p>
            <a:pPr marL="342900" indent="-342900" eaLnBrk="1" hangingPunct="1"/>
            <a:r>
              <a:rPr lang="ru-RU" altLang="ru-RU" sz="2400" b="1">
                <a:solidFill>
                  <a:schemeClr val="accent2"/>
                </a:solidFill>
              </a:rPr>
              <a:t>3.</a:t>
            </a:r>
            <a:r>
              <a:rPr lang="ru-RU" altLang="ru-RU" sz="2400">
                <a:solidFill>
                  <a:schemeClr val="accent2"/>
                </a:solidFill>
              </a:rPr>
              <a:t> </a:t>
            </a:r>
            <a:r>
              <a:rPr lang="ru-RU" altLang="ru-RU" sz="2400" b="1">
                <a:solidFill>
                  <a:schemeClr val="accent2"/>
                </a:solidFill>
              </a:rPr>
              <a:t>Развиваются вторичные механизмы</a:t>
            </a:r>
            <a:r>
              <a:rPr lang="ru-RU" altLang="ru-RU" sz="2400">
                <a:solidFill>
                  <a:schemeClr val="accent2"/>
                </a:solidFill>
              </a:rPr>
              <a:t>   </a:t>
            </a:r>
            <a:r>
              <a:rPr lang="ru-RU" altLang="ru-RU" sz="2400" b="1">
                <a:solidFill>
                  <a:schemeClr val="accent2"/>
                </a:solidFill>
              </a:rPr>
              <a:t>поражения   </a:t>
            </a:r>
          </a:p>
          <a:p>
            <a:pPr marL="342900" indent="-342900" eaLnBrk="1" hangingPunct="1"/>
            <a:r>
              <a:rPr lang="ru-RU" altLang="ru-RU" sz="2400">
                <a:solidFill>
                  <a:schemeClr val="accent2"/>
                </a:solidFill>
              </a:rPr>
              <a:t>   (гематомы, отек, сдавливающие мозг, приводят к повреждению сосудодвигательного и дыхательного центров)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6250"/>
            <a:ext cx="9144000" cy="564991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smtClean="0"/>
              <a:t>  </a:t>
            </a:r>
            <a:r>
              <a:rPr lang="ru-RU" altLang="ru-RU" sz="4000" b="1" smtClean="0">
                <a:solidFill>
                  <a:schemeClr val="accent2"/>
                </a:solidFill>
              </a:rPr>
              <a:t>О</a:t>
            </a:r>
            <a:r>
              <a:rPr lang="ru-RU" altLang="ru-RU" sz="3600" b="1" smtClean="0">
                <a:solidFill>
                  <a:schemeClr val="accent2"/>
                </a:solidFill>
              </a:rPr>
              <a:t>тек мозга</a:t>
            </a:r>
            <a:r>
              <a:rPr lang="ru-RU" altLang="ru-RU" sz="4000" b="1" smtClean="0">
                <a:solidFill>
                  <a:schemeClr val="accent2"/>
                </a:solidFill>
              </a:rPr>
              <a:t>  -</a:t>
            </a:r>
            <a:r>
              <a:rPr lang="ru-RU" altLang="ru-RU" sz="4000" smtClean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smtClean="0">
                <a:solidFill>
                  <a:schemeClr val="accent2"/>
                </a:solidFill>
              </a:rPr>
              <a:t>универсальная реакция  организма на повреждение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smtClean="0"/>
              <a:t>    </a:t>
            </a:r>
            <a:r>
              <a:rPr lang="ru-RU" altLang="ru-RU" sz="2400" smtClean="0">
                <a:solidFill>
                  <a:schemeClr val="accent2"/>
                </a:solidFill>
              </a:rPr>
              <a:t>Мозг на 85% состоит из воды, а жидкость несжимаема 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chemeClr val="accent2"/>
                </a:solidFill>
              </a:rPr>
              <a:t>    находится в замкнутом пространстве черепа, поэтому при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chemeClr val="accent2"/>
                </a:solidFill>
              </a:rPr>
              <a:t>    отеке происходит вклинение вещества мозга в большое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chemeClr val="accent2"/>
                </a:solidFill>
              </a:rPr>
              <a:t>    затылочное отверстие и сдавливание жизненноважных центров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chemeClr val="accent2"/>
                </a:solidFill>
              </a:rPr>
              <a:t> </a:t>
            </a:r>
            <a:endParaRPr lang="ru-RU" altLang="ru-RU" smtClean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endParaRPr lang="ru-RU" altLang="ru-RU" sz="40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/>
            </a:r>
            <a:br>
              <a:rPr lang="ru-RU" altLang="ru-RU" sz="3600" b="1" smtClean="0"/>
            </a:br>
            <a:r>
              <a:rPr lang="ru-RU" altLang="ru-RU" sz="3600" b="1" smtClean="0">
                <a:solidFill>
                  <a:schemeClr val="accent2"/>
                </a:solidFill>
              </a:rPr>
              <a:t>Травма головы</a:t>
            </a:r>
            <a:br>
              <a:rPr lang="ru-RU" altLang="ru-RU" sz="3600" b="1" smtClean="0">
                <a:solidFill>
                  <a:schemeClr val="accent2"/>
                </a:solidFill>
              </a:rPr>
            </a:br>
            <a:r>
              <a:rPr lang="ru-RU" altLang="ru-RU" sz="3200" smtClean="0">
                <a:solidFill>
                  <a:schemeClr val="folHlink"/>
                </a:solidFill>
              </a:rPr>
              <a:t> </a:t>
            </a:r>
            <a:r>
              <a:rPr lang="ru-RU" altLang="ru-RU" sz="3200" b="1" smtClean="0">
                <a:solidFill>
                  <a:schemeClr val="folHlink"/>
                </a:solidFill>
              </a:rPr>
              <a:t/>
            </a:r>
            <a:br>
              <a:rPr lang="ru-RU" altLang="ru-RU" sz="3200" b="1" smtClean="0">
                <a:solidFill>
                  <a:schemeClr val="folHlink"/>
                </a:solidFill>
              </a:rPr>
            </a:br>
            <a:endParaRPr lang="ru-RU" altLang="ru-RU" sz="3200" b="1" smtClean="0">
              <a:solidFill>
                <a:schemeClr val="folHlink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346825" cy="4525963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1800" b="1" smtClean="0">
                <a:solidFill>
                  <a:schemeClr val="tx2"/>
                </a:solidFill>
              </a:rPr>
              <a:t>  </a:t>
            </a:r>
            <a:r>
              <a:rPr lang="ru-RU" altLang="ru-RU" sz="2000" b="1" smtClean="0">
                <a:solidFill>
                  <a:schemeClr val="accent2"/>
                </a:solidFill>
              </a:rPr>
              <a:t>Повреждения наружных мягких</a:t>
            </a: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2000" b="1" smtClean="0">
                <a:solidFill>
                  <a:schemeClr val="accent2"/>
                </a:solidFill>
              </a:rPr>
              <a:t>    покровов  головы </a:t>
            </a:r>
            <a:r>
              <a:rPr lang="ru-RU" altLang="ru-RU" sz="2000" smtClean="0">
                <a:solidFill>
                  <a:schemeClr val="accent2"/>
                </a:solidFill>
              </a:rPr>
              <a:t>(ушибы, ранения)</a:t>
            </a: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sz="2000" b="1" smtClean="0">
              <a:solidFill>
                <a:schemeClr val="accent2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sz="2000" b="1" smtClean="0">
              <a:solidFill>
                <a:schemeClr val="tx2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1400" b="1" smtClean="0">
                <a:solidFill>
                  <a:schemeClr val="tx2"/>
                </a:solidFill>
              </a:rPr>
              <a:t>     </a:t>
            </a:r>
            <a:r>
              <a:rPr lang="ru-RU" altLang="ru-RU" sz="1400" smtClean="0">
                <a:solidFill>
                  <a:schemeClr val="tx2"/>
                </a:solidFill>
              </a:rPr>
              <a:t> </a:t>
            </a: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sz="1400" smtClean="0">
              <a:solidFill>
                <a:schemeClr val="tx2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1800" b="1" smtClean="0">
                <a:solidFill>
                  <a:schemeClr val="tx2"/>
                </a:solidFill>
              </a:rPr>
              <a:t> </a:t>
            </a: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sz="2000" b="1" smtClean="0">
              <a:solidFill>
                <a:schemeClr val="accent2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sz="2000" b="1" smtClean="0">
              <a:solidFill>
                <a:schemeClr val="accent2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sz="2000" b="1" smtClean="0">
              <a:solidFill>
                <a:schemeClr val="accent2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2000" b="1" smtClean="0">
                <a:solidFill>
                  <a:schemeClr val="accent2"/>
                </a:solidFill>
              </a:rPr>
              <a:t>Повреждения черепа и головного мозга –</a:t>
            </a: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2000" b="1" smtClean="0">
                <a:solidFill>
                  <a:schemeClr val="accent2"/>
                </a:solidFill>
              </a:rPr>
              <a:t>  </a:t>
            </a:r>
            <a:r>
              <a:rPr lang="ru-RU" altLang="ru-RU" sz="2000" b="1" smtClean="0">
                <a:solidFill>
                  <a:srgbClr val="993300"/>
                </a:solidFill>
              </a:rPr>
              <a:t>Черепно-мозговая травма </a:t>
            </a:r>
            <a:endParaRPr lang="ru-RU" altLang="ru-RU" sz="2000" smtClean="0">
              <a:solidFill>
                <a:srgbClr val="993300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ru-RU" altLang="ru-RU" sz="2000" smtClean="0">
              <a:solidFill>
                <a:srgbClr val="993300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ru-RU" altLang="ru-RU" sz="2000" b="1" smtClean="0">
              <a:solidFill>
                <a:srgbClr val="993300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ru-RU" altLang="ru-RU" sz="1200" b="1" smtClean="0"/>
              <a:t> 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z="1800" b="1" smtClean="0"/>
              <a:t>                 </a:t>
            </a:r>
            <a:endParaRPr lang="ru-RU" altLang="ru-RU" sz="1800" smtClean="0">
              <a:solidFill>
                <a:schemeClr val="tx2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76400"/>
            <a:ext cx="8382000" cy="3276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 smtClean="0"/>
              <a:t> </a:t>
            </a:r>
            <a:endParaRPr lang="ru-RU" altLang="ru-RU" sz="2800" smtClean="0"/>
          </a:p>
        </p:txBody>
      </p:sp>
      <p:pic>
        <p:nvPicPr>
          <p:cNvPr id="16390" name="Picture 6" descr="SP_A0408"/>
          <p:cNvPicPr>
            <a:picLocks noChangeAspect="1" noChangeArrowheads="1"/>
          </p:cNvPicPr>
          <p:nvPr/>
        </p:nvPicPr>
        <p:blipFill>
          <a:blip r:embed="rId2">
            <a:lum bright="18000" contrast="18000"/>
          </a:blip>
          <a:srcRect t="6378"/>
          <a:stretch>
            <a:fillRect/>
          </a:stretch>
        </p:blipFill>
        <p:spPr bwMode="auto">
          <a:xfrm>
            <a:off x="5940425" y="4076700"/>
            <a:ext cx="2951163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1" name="Oval 8"/>
          <p:cNvSpPr>
            <a:spLocks noChangeArrowheads="1"/>
          </p:cNvSpPr>
          <p:nvPr/>
        </p:nvSpPr>
        <p:spPr bwMode="auto">
          <a:xfrm>
            <a:off x="395288" y="1773238"/>
            <a:ext cx="90487" cy="90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>
              <a:solidFill>
                <a:schemeClr val="accent2"/>
              </a:solidFill>
            </a:endParaRPr>
          </a:p>
        </p:txBody>
      </p:sp>
      <p:sp>
        <p:nvSpPr>
          <p:cNvPr id="16392" name="Oval 9"/>
          <p:cNvSpPr>
            <a:spLocks noChangeArrowheads="1"/>
          </p:cNvSpPr>
          <p:nvPr/>
        </p:nvSpPr>
        <p:spPr bwMode="auto">
          <a:xfrm>
            <a:off x="323850" y="4365625"/>
            <a:ext cx="90488" cy="904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>
              <a:solidFill>
                <a:schemeClr val="accent2"/>
              </a:solidFill>
            </a:endParaRPr>
          </a:p>
        </p:txBody>
      </p:sp>
      <p:pic>
        <p:nvPicPr>
          <p:cNvPr id="16393" name="Picture 13" descr="Рана области лба (имитация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011863" y="1341438"/>
            <a:ext cx="2987675" cy="2241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accent2"/>
                </a:solidFill>
              </a:rPr>
              <a:t>Особенности ранений волосистой части головы</a:t>
            </a:r>
          </a:p>
        </p:txBody>
      </p:sp>
      <p:pic>
        <p:nvPicPr>
          <p:cNvPr id="17411" name="Picture 4" descr="new-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 contrast="6000"/>
          </a:blip>
          <a:srcRect l="2174" t="2585" b="2100"/>
          <a:stretch>
            <a:fillRect/>
          </a:stretch>
        </p:blipFill>
        <p:spPr>
          <a:xfrm>
            <a:off x="179388" y="1773238"/>
            <a:ext cx="3810000" cy="2581275"/>
          </a:xfrm>
          <a:solidFill>
            <a:schemeClr val="tx1"/>
          </a:solidFill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995738" y="1700213"/>
            <a:ext cx="51482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>
                <a:solidFill>
                  <a:schemeClr val="accent2"/>
                </a:solidFill>
              </a:rPr>
              <a:t>Артерии волосистой части головы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расположены поверхностно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плотно сращены с окружающими</a:t>
            </a:r>
          </a:p>
          <a:p>
            <a:pPr eaLnBrk="1" hangingPunct="1"/>
            <a:r>
              <a:rPr lang="ru-RU" altLang="ru-RU" sz="2400">
                <a:solidFill>
                  <a:schemeClr val="accent2"/>
                </a:solidFill>
              </a:rPr>
              <a:t>    тканями  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не спадаются при повреждениях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395288" y="4797425"/>
            <a:ext cx="856932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>
                <a:solidFill>
                  <a:schemeClr val="accent2"/>
                </a:solidFill>
              </a:rPr>
              <a:t>Кровотечения  при ранениях волосистой части головы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     длительные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    обычно незначительные по  объёму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endParaRPr lang="ru-RU" altLang="ru-RU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Черепно-мозговая травма</a:t>
            </a:r>
          </a:p>
        </p:txBody>
      </p:sp>
      <p:sp>
        <p:nvSpPr>
          <p:cNvPr id="18435" name="Rectangle 1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accent2"/>
                </a:solidFill>
              </a:rPr>
              <a:t>Сотрясение головного мозга</a:t>
            </a:r>
          </a:p>
          <a:p>
            <a:pPr eaLnBrk="1" hangingPunct="1"/>
            <a:r>
              <a:rPr lang="ru-RU" altLang="ru-RU" sz="2800" b="1" smtClean="0">
                <a:solidFill>
                  <a:schemeClr val="accent2"/>
                </a:solidFill>
              </a:rPr>
              <a:t>Ушиб головного мозга</a:t>
            </a:r>
          </a:p>
          <a:p>
            <a:pPr eaLnBrk="1" hangingPunct="1"/>
            <a:r>
              <a:rPr lang="ru-RU" altLang="ru-RU" sz="2800" b="1" smtClean="0">
                <a:solidFill>
                  <a:schemeClr val="accent2"/>
                </a:solidFill>
              </a:rPr>
              <a:t>Сдавление головного мозга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11188" y="1700213"/>
            <a:ext cx="3313112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400" b="1">
                <a:solidFill>
                  <a:schemeClr val="accent2"/>
                </a:solidFill>
              </a:rPr>
              <a:t>Закрытая ЧМТ</a:t>
            </a:r>
          </a:p>
        </p:txBody>
      </p: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539750" y="3284538"/>
            <a:ext cx="3422650" cy="914400"/>
          </a:xfrm>
          <a:prstGeom prst="rect">
            <a:avLst/>
          </a:prstGeom>
          <a:solidFill>
            <a:srgbClr val="E9140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400" b="1">
                <a:solidFill>
                  <a:schemeClr val="accent2"/>
                </a:solidFill>
              </a:rPr>
              <a:t>Открытая ЧМТ</a:t>
            </a:r>
          </a:p>
        </p:txBody>
      </p:sp>
      <p:sp>
        <p:nvSpPr>
          <p:cNvPr id="18438" name="AutoShape 13"/>
          <p:cNvSpPr>
            <a:spLocks noChangeArrowheads="1"/>
          </p:cNvSpPr>
          <p:nvPr/>
        </p:nvSpPr>
        <p:spPr bwMode="auto">
          <a:xfrm>
            <a:off x="3851275" y="1700213"/>
            <a:ext cx="865188" cy="2520950"/>
          </a:xfrm>
          <a:prstGeom prst="rightArrowCallout">
            <a:avLst>
              <a:gd name="adj1" fmla="val 72844"/>
              <a:gd name="adj2" fmla="val 72844"/>
              <a:gd name="adj3" fmla="val 16667"/>
              <a:gd name="adj4" fmla="val 67796"/>
            </a:avLst>
          </a:prstGeom>
          <a:solidFill>
            <a:srgbClr val="0E9D0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pic>
        <p:nvPicPr>
          <p:cNvPr id="18439" name="Picture 14" descr="SP_A04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8000" contrast="18000"/>
          </a:blip>
          <a:srcRect t="6378"/>
          <a:stretch>
            <a:fillRect/>
          </a:stretch>
        </p:blipFill>
        <p:spPr>
          <a:xfrm>
            <a:off x="611188" y="4652963"/>
            <a:ext cx="2808287" cy="1928812"/>
          </a:xfrm>
          <a:noFill/>
        </p:spPr>
      </p:pic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4902200" y="5157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8441" name="Text Box 19"/>
          <p:cNvSpPr txBox="1">
            <a:spLocks noChangeArrowheads="1"/>
          </p:cNvSpPr>
          <p:nvPr/>
        </p:nvSpPr>
        <p:spPr bwMode="auto">
          <a:xfrm>
            <a:off x="4252913" y="5157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гримас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916113"/>
            <a:ext cx="287178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Сотрясение головного мозга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6275388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800" b="1" smtClean="0">
                <a:solidFill>
                  <a:schemeClr val="accent2"/>
                </a:solidFill>
              </a:rPr>
              <a:t> </a:t>
            </a:r>
            <a:r>
              <a:rPr lang="ru-RU" altLang="ru-RU" sz="2000" b="1" smtClean="0">
                <a:solidFill>
                  <a:schemeClr val="accent2"/>
                </a:solidFill>
              </a:rPr>
              <a:t>В результате травмы  возникает кратковременный спазм сосудов головного мозга и нарушение связи между нервными клетками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solidFill>
                  <a:srgbClr val="993300"/>
                </a:solidFill>
              </a:rPr>
              <a:t>Общемозговые признаки</a:t>
            </a:r>
            <a:r>
              <a:rPr lang="ru-RU" altLang="ru-RU" sz="2400" b="1" smtClean="0">
                <a:solidFill>
                  <a:schemeClr val="accent2"/>
                </a:solidFill>
              </a:rPr>
              <a:t>  </a:t>
            </a:r>
            <a:endParaRPr lang="ru-RU" altLang="ru-RU" sz="24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Потеря памяти на  узкий период времени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Кратковременная потеря сознания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Головная боль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Головокружение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Тошнота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Шум в ушах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Однократная рвота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Потливость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Головокружение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Нарушение сна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Боль при движении глазных яблок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mtClean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Ушиб головного мозга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349500"/>
            <a:ext cx="4895850" cy="42481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sz="2800" smtClean="0"/>
          </a:p>
          <a:p>
            <a:pPr algn="ctr" eaLnBrk="1" hangingPunct="1">
              <a:buFontTx/>
              <a:buNone/>
            </a:pPr>
            <a:r>
              <a:rPr lang="ru-RU" altLang="ru-RU" sz="2800" smtClean="0"/>
              <a:t>   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900113" y="4581525"/>
            <a:ext cx="72009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>
                <a:solidFill>
                  <a:schemeClr val="accent2"/>
                </a:solidFill>
              </a:rPr>
              <a:t>В результате травмы происходит </a:t>
            </a:r>
          </a:p>
          <a:p>
            <a:pPr algn="ctr" eaLnBrk="1" hangingPunct="1"/>
            <a:r>
              <a:rPr lang="ru-RU" altLang="ru-RU" sz="2800" b="1">
                <a:solidFill>
                  <a:srgbClr val="993300"/>
                </a:solidFill>
              </a:rPr>
              <a:t>повреждение </a:t>
            </a:r>
            <a:r>
              <a:rPr lang="ru-RU" altLang="ru-RU" sz="2800" b="1">
                <a:solidFill>
                  <a:schemeClr val="accent2"/>
                </a:solidFill>
              </a:rPr>
              <a:t>мозговой ткани, </a:t>
            </a:r>
          </a:p>
          <a:p>
            <a:pPr algn="ctr" eaLnBrk="1" hangingPunct="1"/>
            <a:r>
              <a:rPr lang="ru-RU" altLang="ru-RU" sz="2800" b="1">
                <a:solidFill>
                  <a:schemeClr val="accent2"/>
                </a:solidFill>
              </a:rPr>
              <a:t>разрывы сосудов </a:t>
            </a:r>
          </a:p>
          <a:p>
            <a:pPr eaLnBrk="1" hangingPunct="1"/>
            <a:r>
              <a:rPr lang="ru-RU" altLang="ru-RU" sz="2000" b="1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0485" name="Picture 7" descr="ушиб моз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717675"/>
            <a:ext cx="388778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4284663" y="2565400"/>
            <a:ext cx="4751387" cy="2447925"/>
          </a:xfrm>
          <a:prstGeom prst="rect">
            <a:avLst/>
          </a:prstGeom>
          <a:solidFill>
            <a:schemeClr val="bg1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107950" y="1484313"/>
            <a:ext cx="42481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993300"/>
                </a:solidFill>
              </a:rPr>
              <a:t>Выраженные  общемозговые</a:t>
            </a:r>
            <a:r>
              <a:rPr lang="ru-RU" altLang="ru-RU" sz="2400">
                <a:solidFill>
                  <a:srgbClr val="993300"/>
                </a:solidFill>
              </a:rPr>
              <a:t>  </a:t>
            </a:r>
            <a:r>
              <a:rPr lang="ru-RU" altLang="ru-RU" sz="2400" b="1">
                <a:solidFill>
                  <a:srgbClr val="993300"/>
                </a:solidFill>
              </a:rPr>
              <a:t>признаки</a:t>
            </a:r>
          </a:p>
          <a:p>
            <a:pPr algn="ctr" eaLnBrk="1" hangingPunct="1"/>
            <a:endParaRPr lang="ru-RU" altLang="ru-RU" sz="2400" b="1">
              <a:solidFill>
                <a:schemeClr val="accent2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Потеря памяти  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Длительная потеря сознания или спутанное сознание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Головная боль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Головокружение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Тошнота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Шум в ушах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Многократная рвота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Потливость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</a:rPr>
              <a:t>Головокружение</a:t>
            </a:r>
          </a:p>
          <a:p>
            <a:pPr eaLnBrk="1" hangingPunct="1"/>
            <a:endParaRPr lang="ru-RU" altLang="ru-RU" sz="2400"/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4427538" y="1773238"/>
            <a:ext cx="471646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solidFill>
                  <a:schemeClr val="accent2"/>
                </a:solidFill>
              </a:rPr>
              <a:t>    Очаговые признаки</a:t>
            </a:r>
          </a:p>
          <a:p>
            <a:pPr eaLnBrk="1" hangingPunct="1"/>
            <a:r>
              <a:rPr lang="ru-RU" altLang="ru-RU" sz="2400">
                <a:solidFill>
                  <a:schemeClr val="accent2"/>
                </a:solidFill>
              </a:rPr>
              <a:t> </a:t>
            </a:r>
          </a:p>
          <a:p>
            <a:pPr eaLnBrk="1" hangingPunct="1"/>
            <a:endParaRPr lang="ru-RU" altLang="ru-RU" sz="2400">
              <a:solidFill>
                <a:srgbClr val="993300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rgbClr val="993300"/>
                </a:solidFill>
              </a:rPr>
              <a:t>Разной величины зрачки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rgbClr val="993300"/>
                </a:solidFill>
              </a:rPr>
              <a:t>Слабость в конечностях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rgbClr val="993300"/>
                </a:solidFill>
              </a:rPr>
              <a:t>Паралич конечностей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rgbClr val="993300"/>
                </a:solidFill>
              </a:rPr>
              <a:t>Судороги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rgbClr val="993300"/>
                </a:solidFill>
              </a:rPr>
              <a:t>Нарушения речи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07950" y="107950"/>
            <a:ext cx="88566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chemeClr val="accent2"/>
                </a:solidFill>
              </a:rPr>
              <a:t>Ушиб  головного мозга</a:t>
            </a:r>
            <a:r>
              <a:rPr lang="ru-RU" altLang="ru-RU" sz="3600"/>
              <a:t> </a:t>
            </a:r>
          </a:p>
          <a:p>
            <a:pPr eaLnBrk="1" hangingPunct="1"/>
            <a:r>
              <a:rPr lang="ru-RU" altLang="ru-RU" sz="2800">
                <a:solidFill>
                  <a:schemeClr val="accent2"/>
                </a:solidFill>
              </a:rPr>
              <a:t>         Признаки тяжелой черепно-мозговой ткани</a:t>
            </a:r>
          </a:p>
          <a:p>
            <a:pPr algn="ctr" eaLnBrk="1" hangingPunct="1"/>
            <a:endParaRPr lang="ru-RU" altLang="ru-RU" sz="3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accent2"/>
                </a:solidFill>
              </a:rPr>
              <a:t>Сдавление головного мозга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292600"/>
            <a:ext cx="7416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 smtClean="0">
                <a:solidFill>
                  <a:schemeClr val="accent2"/>
                </a:solidFill>
              </a:rPr>
              <a:t>Причины сдавления: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Гематома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Костные отломки или вдавленный перелом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Отек мозга</a:t>
            </a:r>
          </a:p>
        </p:txBody>
      </p:sp>
      <p:pic>
        <p:nvPicPr>
          <p:cNvPr id="22532" name="Picture 4" descr="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b="4619"/>
          <a:stretch>
            <a:fillRect/>
          </a:stretch>
        </p:blipFill>
        <p:spPr>
          <a:xfrm>
            <a:off x="1979613" y="1196975"/>
            <a:ext cx="5472112" cy="3095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chemeClr val="tx1"/>
                </a:solidFill>
              </a:rPr>
              <a:t>Обработка раны (туалет)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19625" cy="3629025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Края раны обработать раствором антисептика в направлении от раны к периферии</a:t>
            </a:r>
          </a:p>
          <a:p>
            <a:pPr eaLnBrk="1" hangingPunct="1"/>
            <a:r>
              <a:rPr lang="ru-RU" altLang="ru-RU" sz="2400" smtClean="0"/>
              <a:t>Наложить повязку и зафиксировать её перевязкой</a:t>
            </a:r>
          </a:p>
        </p:txBody>
      </p:sp>
      <p:pic>
        <p:nvPicPr>
          <p:cNvPr id="11268" name="Picture 5" descr="ранни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5624513" y="3067050"/>
            <a:ext cx="2087562" cy="1592263"/>
          </a:xfrm>
        </p:spPr>
      </p:pic>
      <p:pic>
        <p:nvPicPr>
          <p:cNvPr id="11269" name="Picture 6" descr="SP_A0382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5148263" y="1773238"/>
            <a:ext cx="952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SP_A03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4365625"/>
            <a:ext cx="9525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5435600" y="5124450"/>
            <a:ext cx="1512888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Разные зрач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7188" y="1052513"/>
            <a:ext cx="3706812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3779838" y="2636838"/>
            <a:ext cx="5184775" cy="4105275"/>
          </a:xfrm>
          <a:prstGeom prst="rect">
            <a:avLst/>
          </a:prstGeom>
          <a:solidFill>
            <a:srgbClr val="EBEBFF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chemeClr val="accent2"/>
                </a:solidFill>
              </a:rPr>
              <a:t> </a:t>
            </a:r>
            <a:br>
              <a:rPr lang="ru-RU" altLang="ru-RU" sz="3200" b="1" smtClean="0">
                <a:solidFill>
                  <a:schemeClr val="accent2"/>
                </a:solidFill>
              </a:rPr>
            </a:br>
            <a:r>
              <a:rPr lang="ru-RU" altLang="ru-RU" sz="3600" b="1" smtClean="0">
                <a:solidFill>
                  <a:schemeClr val="accent2"/>
                </a:solidFill>
              </a:rPr>
              <a:t>Признаки сдавление головного мозга</a:t>
            </a:r>
            <a:r>
              <a:rPr lang="ru-RU" altLang="ru-RU" sz="4000" smtClean="0"/>
              <a:t> 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412875"/>
            <a:ext cx="5111750" cy="4713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solidFill>
                  <a:srgbClr val="993300"/>
                </a:solidFill>
              </a:rPr>
              <a:t>  Все признаки ушиба мозга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>
                <a:solidFill>
                  <a:schemeClr val="accent2"/>
                </a:solidFill>
              </a:rPr>
              <a:t>Общемозговые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Потеря памяти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Потеря сознания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Головная боль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Головокружение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Тошнота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Шум в ушах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Многократная рвота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Потливость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Головокружение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Нарушение сна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>
                <a:solidFill>
                  <a:schemeClr val="accent2"/>
                </a:solidFill>
              </a:rPr>
              <a:t>Очаговые признаки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Разной величины зрачки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Слабость в конечностях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Паралич конечностей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Судороги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>
                <a:solidFill>
                  <a:schemeClr val="accent2"/>
                </a:solidFill>
              </a:rPr>
              <a:t>Нарушения речи</a:t>
            </a:r>
          </a:p>
          <a:p>
            <a:pPr eaLnBrk="1" hangingPunct="1">
              <a:lnSpc>
                <a:spcPct val="80000"/>
              </a:lnSpc>
            </a:pPr>
            <a:endParaRPr lang="ru-RU" altLang="ru-RU" sz="1800" smtClean="0">
              <a:solidFill>
                <a:schemeClr val="accent2"/>
              </a:solidFill>
            </a:endParaRPr>
          </a:p>
        </p:txBody>
      </p:sp>
      <p:sp>
        <p:nvSpPr>
          <p:cNvPr id="2355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779838" y="2781300"/>
            <a:ext cx="5256212" cy="3344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solidFill>
                  <a:schemeClr val="accent2"/>
                </a:solidFill>
              </a:rPr>
              <a:t>Признаки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solidFill>
                  <a:schemeClr val="accent2"/>
                </a:solidFill>
              </a:rPr>
              <a:t>сдавления мозга: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solidFill>
                  <a:srgbClr val="993300"/>
                </a:solidFill>
              </a:rPr>
              <a:t>Прогрессирующее ухудшение состояния пострадавшего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1200" b="1" smtClean="0">
              <a:solidFill>
                <a:srgbClr val="99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«Светлый промежуток» длится от нескольких минут до нескольких суток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Расширение зрачка на стороне гематомы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Паралич конечностей на противоположной гематоме стороне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Прогрессирующее урежение пульса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Повышение АД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Урежение дыхания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1600" b="1" smtClean="0">
              <a:solidFill>
                <a:schemeClr val="accent2"/>
              </a:solidFill>
            </a:endParaRPr>
          </a:p>
        </p:txBody>
      </p:sp>
      <p:sp>
        <p:nvSpPr>
          <p:cNvPr id="23559" name="Oval 6"/>
          <p:cNvSpPr>
            <a:spLocks noChangeArrowheads="1"/>
          </p:cNvSpPr>
          <p:nvPr/>
        </p:nvSpPr>
        <p:spPr bwMode="auto">
          <a:xfrm>
            <a:off x="107950" y="1484313"/>
            <a:ext cx="136525" cy="136525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Переломы костей черепа</a:t>
            </a:r>
          </a:p>
        </p:txBody>
      </p:sp>
      <p:sp>
        <p:nvSpPr>
          <p:cNvPr id="2457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628775"/>
            <a:ext cx="5543550" cy="676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 smtClean="0">
                <a:solidFill>
                  <a:schemeClr val="accent2"/>
                </a:solidFill>
              </a:rPr>
              <a:t>    Переломы свода черепа </a:t>
            </a:r>
          </a:p>
        </p:txBody>
      </p:sp>
      <p:sp>
        <p:nvSpPr>
          <p:cNvPr id="2458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3924300" y="5445125"/>
            <a:ext cx="5111750" cy="6810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 smtClean="0">
                <a:solidFill>
                  <a:schemeClr val="accent2"/>
                </a:solidFill>
              </a:rPr>
              <a:t>Переломы основания черепа</a:t>
            </a:r>
          </a:p>
        </p:txBody>
      </p:sp>
      <p:pic>
        <p:nvPicPr>
          <p:cNvPr id="24581" name="Picture 6" descr="Череп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420938"/>
            <a:ext cx="3302000" cy="4032250"/>
          </a:xfrm>
          <a:noFill/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3">
            <a:lum bright="24000" contrast="6000"/>
          </a:blip>
          <a:srcRect/>
          <a:stretch>
            <a:fillRect/>
          </a:stretch>
        </p:blipFill>
        <p:spPr bwMode="auto">
          <a:xfrm>
            <a:off x="5219700" y="3068638"/>
            <a:ext cx="273685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3" name="Oval 11"/>
          <p:cNvSpPr>
            <a:spLocks noChangeArrowheads="1"/>
          </p:cNvSpPr>
          <p:nvPr/>
        </p:nvSpPr>
        <p:spPr bwMode="auto">
          <a:xfrm>
            <a:off x="323850" y="1773238"/>
            <a:ext cx="136525" cy="136525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4584" name="Oval 12"/>
          <p:cNvSpPr>
            <a:spLocks noChangeArrowheads="1"/>
          </p:cNvSpPr>
          <p:nvPr/>
        </p:nvSpPr>
        <p:spPr bwMode="auto">
          <a:xfrm>
            <a:off x="1763713" y="3357563"/>
            <a:ext cx="360362" cy="354012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4585" name="Oval 13"/>
          <p:cNvSpPr>
            <a:spLocks noChangeArrowheads="1"/>
          </p:cNvSpPr>
          <p:nvPr/>
        </p:nvSpPr>
        <p:spPr bwMode="auto">
          <a:xfrm>
            <a:off x="3851275" y="5589588"/>
            <a:ext cx="136525" cy="13652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4586" name="Oval 14"/>
          <p:cNvSpPr>
            <a:spLocks noChangeArrowheads="1"/>
          </p:cNvSpPr>
          <p:nvPr/>
        </p:nvSpPr>
        <p:spPr bwMode="auto">
          <a:xfrm>
            <a:off x="5651500" y="3860800"/>
            <a:ext cx="360363" cy="35242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ChangeArrowheads="1"/>
          </p:cNvSpPr>
          <p:nvPr/>
        </p:nvSpPr>
        <p:spPr bwMode="auto">
          <a:xfrm>
            <a:off x="4356100" y="1628775"/>
            <a:ext cx="3024188" cy="2952750"/>
          </a:xfrm>
          <a:prstGeom prst="rect">
            <a:avLst/>
          </a:prstGeom>
          <a:solidFill>
            <a:srgbClr val="00CC66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5603" name="AutoShape 5"/>
          <p:cNvSpPr>
            <a:spLocks noChangeArrowheads="1"/>
          </p:cNvSpPr>
          <p:nvPr/>
        </p:nvSpPr>
        <p:spPr bwMode="auto">
          <a:xfrm>
            <a:off x="827088" y="1773238"/>
            <a:ext cx="3529012" cy="1008062"/>
          </a:xfrm>
          <a:prstGeom prst="rightArrowCallout">
            <a:avLst>
              <a:gd name="adj1" fmla="val 25000"/>
              <a:gd name="adj2" fmla="val 25000"/>
              <a:gd name="adj3" fmla="val 5834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5604" name="AutoShape 6"/>
          <p:cNvSpPr>
            <a:spLocks noChangeArrowheads="1"/>
          </p:cNvSpPr>
          <p:nvPr/>
        </p:nvSpPr>
        <p:spPr bwMode="auto">
          <a:xfrm>
            <a:off x="755650" y="3429000"/>
            <a:ext cx="3600450" cy="1008063"/>
          </a:xfrm>
          <a:prstGeom prst="rightArrowCallout">
            <a:avLst>
              <a:gd name="adj1" fmla="val 25000"/>
              <a:gd name="adj2" fmla="val 25000"/>
              <a:gd name="adj3" fmla="val 59528"/>
              <a:gd name="adj4" fmla="val 66667"/>
            </a:avLst>
          </a:prstGeom>
          <a:solidFill>
            <a:srgbClr val="E9140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Виды перелома костей черепа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/>
              <a:t>    </a:t>
            </a:r>
          </a:p>
          <a:p>
            <a:pPr eaLnBrk="1" hangingPunct="1">
              <a:buFontTx/>
              <a:buNone/>
            </a:pPr>
            <a:r>
              <a:rPr lang="ru-RU" altLang="ru-RU" sz="2800" smtClean="0">
                <a:solidFill>
                  <a:schemeClr val="accent2"/>
                </a:solidFill>
              </a:rPr>
              <a:t>       Закрытые</a:t>
            </a:r>
          </a:p>
          <a:p>
            <a:pPr eaLnBrk="1" hangingPunct="1"/>
            <a:endParaRPr lang="ru-RU" altLang="ru-RU" sz="2800" smtClean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endParaRPr lang="ru-RU" altLang="ru-RU" sz="2800" smtClean="0"/>
          </a:p>
          <a:p>
            <a:pPr eaLnBrk="1" hangingPunct="1">
              <a:buFontTx/>
              <a:buNone/>
            </a:pPr>
            <a:r>
              <a:rPr lang="ru-RU" altLang="ru-RU" sz="2800" smtClean="0"/>
              <a:t>    </a:t>
            </a:r>
            <a:r>
              <a:rPr lang="ru-RU" altLang="ru-RU" sz="2800" smtClean="0">
                <a:solidFill>
                  <a:schemeClr val="accent2"/>
                </a:solidFill>
              </a:rPr>
              <a:t>   Открытые</a:t>
            </a:r>
          </a:p>
          <a:p>
            <a:pPr eaLnBrk="1" hangingPunct="1">
              <a:buFontTx/>
              <a:buNone/>
            </a:pPr>
            <a:r>
              <a:rPr lang="ru-RU" altLang="ru-RU" sz="2800" smtClean="0"/>
              <a:t>                       </a:t>
            </a:r>
          </a:p>
        </p:txBody>
      </p:sp>
      <p:sp>
        <p:nvSpPr>
          <p:cNvPr id="2560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628775"/>
            <a:ext cx="4259262" cy="27352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/>
              <a:t>   </a:t>
            </a:r>
          </a:p>
          <a:p>
            <a:pPr eaLnBrk="1" hangingPunct="1">
              <a:buFontTx/>
              <a:buNone/>
            </a:pPr>
            <a:r>
              <a:rPr lang="ru-RU" altLang="ru-RU" sz="2800" smtClean="0"/>
              <a:t>   </a:t>
            </a:r>
            <a:r>
              <a:rPr lang="ru-RU" altLang="ru-RU" sz="2800" smtClean="0">
                <a:solidFill>
                  <a:schemeClr val="accent2"/>
                </a:solidFill>
              </a:rPr>
              <a:t>Оскольчатые   Линейные                     Вдавленные</a:t>
            </a:r>
          </a:p>
          <a:p>
            <a:pPr eaLnBrk="1" hangingPunct="1"/>
            <a:endParaRPr lang="ru-RU" altLang="ru-RU" sz="28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Перелом основания черепа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accent2"/>
                </a:solidFill>
              </a:rPr>
              <a:t>Признаки тяжелой ЧМТ (ушиб головного мозга)</a:t>
            </a:r>
          </a:p>
          <a:p>
            <a:pPr eaLnBrk="1" hangingPunct="1"/>
            <a:r>
              <a:rPr lang="ru-RU" altLang="ru-RU" sz="2800" smtClean="0">
                <a:solidFill>
                  <a:schemeClr val="accent2"/>
                </a:solidFill>
              </a:rPr>
              <a:t>Истечение крови, мозговой жидкости из носа, ушей</a:t>
            </a:r>
          </a:p>
          <a:p>
            <a:pPr eaLnBrk="1" hangingPunct="1"/>
            <a:r>
              <a:rPr lang="ru-RU" altLang="ru-RU" sz="2800" smtClean="0">
                <a:solidFill>
                  <a:schemeClr val="accent2"/>
                </a:solidFill>
              </a:rPr>
              <a:t>Кровоизлияния около глаз, за ухом</a:t>
            </a:r>
            <a:r>
              <a:rPr lang="ru-RU" altLang="ru-RU" sz="2800" smtClean="0"/>
              <a:t>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427538" y="1484313"/>
            <a:ext cx="4500562" cy="4248150"/>
            <a:chOff x="3334" y="1207"/>
            <a:chExt cx="1769" cy="1724"/>
          </a:xfrm>
        </p:grpSpPr>
        <p:pic>
          <p:nvPicPr>
            <p:cNvPr id="2662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34" y="1253"/>
              <a:ext cx="1651" cy="15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dist="107933" dir="2700000" algn="ctr" rotWithShape="0">
                <a:srgbClr val="000000"/>
              </a:outerShdw>
            </a:effectLst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3379" y="1207"/>
              <a:ext cx="1724" cy="1724"/>
              <a:chOff x="3379" y="1207"/>
              <a:chExt cx="1724" cy="1724"/>
            </a:xfrm>
          </p:grpSpPr>
          <p:sp>
            <p:nvSpPr>
              <p:cNvPr id="26631" name="Rectangle 15"/>
              <p:cNvSpPr>
                <a:spLocks noChangeArrowheads="1"/>
              </p:cNvSpPr>
              <p:nvPr/>
            </p:nvSpPr>
            <p:spPr bwMode="auto">
              <a:xfrm>
                <a:off x="3379" y="2750"/>
                <a:ext cx="1724" cy="1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ru-RU"/>
              </a:p>
            </p:txBody>
          </p:sp>
          <p:sp>
            <p:nvSpPr>
              <p:cNvPr id="26632" name="Rectangle 16"/>
              <p:cNvSpPr>
                <a:spLocks noChangeArrowheads="1"/>
              </p:cNvSpPr>
              <p:nvPr/>
            </p:nvSpPr>
            <p:spPr bwMode="auto">
              <a:xfrm rot="-5400000">
                <a:off x="4127" y="2001"/>
                <a:ext cx="1724" cy="1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4000" smtClean="0"/>
              <a:t> </a:t>
            </a:r>
            <a:r>
              <a:rPr lang="ru-RU" altLang="ru-RU" sz="4000" b="1" smtClean="0">
                <a:solidFill>
                  <a:schemeClr val="accent2"/>
                </a:solidFill>
              </a:rPr>
              <a:t>Тяжесть  черепно-мозговой   травмы оценивают</a:t>
            </a:r>
            <a:r>
              <a:rPr lang="ru-RU" altLang="ru-RU" sz="4000" smtClean="0"/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E9140F"/>
                </a:solidFill>
              </a:rPr>
              <a:t>По степени нарушения сознания</a:t>
            </a:r>
          </a:p>
          <a:p>
            <a:pPr eaLnBrk="1" hangingPunct="1"/>
            <a:r>
              <a:rPr lang="ru-RU" altLang="ru-RU" smtClean="0">
                <a:solidFill>
                  <a:schemeClr val="accent2"/>
                </a:solidFill>
              </a:rPr>
              <a:t>По нарушению дыхания</a:t>
            </a:r>
          </a:p>
          <a:p>
            <a:pPr eaLnBrk="1" hangingPunct="1"/>
            <a:r>
              <a:rPr lang="ru-RU" altLang="ru-RU" smtClean="0">
                <a:solidFill>
                  <a:schemeClr val="accent2"/>
                </a:solidFill>
              </a:rPr>
              <a:t>По  изменению величины АД и пульса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Легкая  </a:t>
            </a:r>
            <a:br>
              <a:rPr lang="ru-RU" altLang="ru-RU" sz="3600" b="1" smtClean="0">
                <a:solidFill>
                  <a:schemeClr val="accent2"/>
                </a:solidFill>
              </a:rPr>
            </a:br>
            <a:r>
              <a:rPr lang="ru-RU" altLang="ru-RU" sz="3600" b="1" smtClean="0">
                <a:solidFill>
                  <a:schemeClr val="accent2"/>
                </a:solidFill>
              </a:rPr>
              <a:t>черепно-мозговая травма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Потеря сознания менее 30 мин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Нарушения сознания нет или легкое оглушение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Однократная рвота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Головокружение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Головная боль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Пульс на руке определяется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Дыхание нормальное</a:t>
            </a:r>
          </a:p>
          <a:p>
            <a:pPr eaLnBrk="1" hangingPunct="1"/>
            <a:r>
              <a:rPr lang="ru-RU" altLang="ru-RU" sz="2400" b="1" smtClean="0">
                <a:solidFill>
                  <a:schemeClr val="accent2"/>
                </a:solidFill>
              </a:rPr>
              <a:t>Движения в руках и ногах  сохранены</a:t>
            </a:r>
          </a:p>
          <a:p>
            <a:pPr eaLnBrk="1" hangingPunct="1"/>
            <a:endParaRPr lang="ru-RU" altLang="ru-RU" sz="2400" b="1" smtClean="0">
              <a:solidFill>
                <a:schemeClr val="accent2"/>
              </a:solidFill>
            </a:endParaRP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accent2"/>
                </a:solidFill>
              </a:rPr>
              <a:t>Тяжелая </a:t>
            </a:r>
            <a:br>
              <a:rPr lang="ru-RU" altLang="ru-RU" sz="4000" b="1" smtClean="0">
                <a:solidFill>
                  <a:schemeClr val="accent2"/>
                </a:solidFill>
              </a:rPr>
            </a:br>
            <a:r>
              <a:rPr lang="ru-RU" altLang="ru-RU" sz="3600" b="1" smtClean="0">
                <a:solidFill>
                  <a:schemeClr val="accent2"/>
                </a:solidFill>
              </a:rPr>
              <a:t>черепно-мозговая травма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7786688" cy="44973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Потеря сознания более 30 мин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После восстановления сознания заторможенный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Сохраняется кома 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«светлый промежуток»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Многократная рвота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Потеря памяти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Учащенное дыхание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Пульс на руке определяется, но  частый  или редкий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Зрачки одинаковые, но могут быть разной величины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Судороги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Нарушение речи, слуха..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Паралич конечностей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Возможно истечение крови, прозрачной жидкости из раны головы, носа или ушей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Наличие  на голове гематомы, раны ….</a:t>
            </a:r>
          </a:p>
          <a:p>
            <a:pPr eaLnBrk="1" hangingPunct="1">
              <a:lnSpc>
                <a:spcPct val="80000"/>
              </a:lnSpc>
            </a:pPr>
            <a:endParaRPr lang="ru-RU" altLang="ru-RU" sz="18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accent2"/>
                </a:solidFill>
              </a:rPr>
              <a:t>Очень тяжелая </a:t>
            </a:r>
            <a:br>
              <a:rPr lang="ru-RU" altLang="ru-RU" sz="4000" b="1" smtClean="0">
                <a:solidFill>
                  <a:schemeClr val="accent2"/>
                </a:solidFill>
              </a:rPr>
            </a:br>
            <a:r>
              <a:rPr lang="ru-RU" altLang="ru-RU" sz="3600" b="1" smtClean="0">
                <a:solidFill>
                  <a:schemeClr val="accent2"/>
                </a:solidFill>
              </a:rPr>
              <a:t>черепно-мозговая травма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8775"/>
            <a:ext cx="7643813" cy="4497388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Глубокая кома (бессознательное состояние)</a:t>
            </a:r>
          </a:p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Нарушение дыхание (неритмичное, редкое или частое)</a:t>
            </a:r>
          </a:p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Пульс на запястье определяется плохо, частый или редкий</a:t>
            </a:r>
          </a:p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Мышечная расслабленность или судороги</a:t>
            </a:r>
          </a:p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Зрачки расширены, нет реакции на свет</a:t>
            </a:r>
          </a:p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Возможно истечение крови, прозрачной жидкости из раны головы, носа или ушей</a:t>
            </a:r>
          </a:p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Наличие  на голове гематомы, раны</a:t>
            </a:r>
          </a:p>
          <a:p>
            <a:pPr eaLnBrk="1" hangingPunct="1"/>
            <a:r>
              <a:rPr lang="ru-RU" altLang="ru-RU" sz="2000" b="1" smtClean="0">
                <a:solidFill>
                  <a:schemeClr val="accent2"/>
                </a:solidFill>
              </a:rPr>
              <a:t>Выбухание мозга или наличие костных отломков в ране</a:t>
            </a:r>
          </a:p>
          <a:p>
            <a:pPr eaLnBrk="1" hangingPunct="1"/>
            <a:endParaRPr lang="ru-RU" altLang="ru-RU" sz="2000" b="1" smtClean="0">
              <a:solidFill>
                <a:schemeClr val="accent2"/>
              </a:solidFill>
            </a:endParaRPr>
          </a:p>
          <a:p>
            <a:pPr eaLnBrk="1" hangingPunct="1"/>
            <a:endParaRPr lang="ru-RU" altLang="ru-RU" sz="2000" b="1" smtClean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Первая   помощь </a:t>
            </a:r>
            <a:br>
              <a:rPr lang="ru-RU" altLang="ru-RU" sz="3600" b="1" smtClean="0">
                <a:solidFill>
                  <a:schemeClr val="accent2"/>
                </a:solidFill>
              </a:rPr>
            </a:br>
            <a:r>
              <a:rPr lang="ru-RU" altLang="ru-RU" sz="3600" b="1" smtClean="0">
                <a:solidFill>
                  <a:schemeClr val="accent2"/>
                </a:solidFill>
              </a:rPr>
              <a:t>при   черепно-мозговой травме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755650" y="1196975"/>
            <a:ext cx="8066088" cy="4464050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ru-RU" altLang="ru-RU" sz="2000" b="1" smtClean="0">
                <a:solidFill>
                  <a:schemeClr val="accent2"/>
                </a:solidFill>
              </a:rPr>
              <a:t>Уложить пострадавшего в положение на боку или на спине с возвышенным плечеголовным концом</a:t>
            </a:r>
          </a:p>
          <a:p>
            <a:pPr eaLnBrk="1" hangingPunct="1">
              <a:buClr>
                <a:schemeClr val="accent2"/>
              </a:buClr>
            </a:pPr>
            <a:r>
              <a:rPr lang="ru-RU" altLang="ru-RU" sz="2000" b="1" smtClean="0">
                <a:solidFill>
                  <a:schemeClr val="accent2"/>
                </a:solidFill>
              </a:rPr>
              <a:t>Вызвать скорую медицинскую помощь</a:t>
            </a:r>
          </a:p>
          <a:p>
            <a:pPr eaLnBrk="1" hangingPunct="1">
              <a:buClr>
                <a:schemeClr val="accent2"/>
              </a:buClr>
            </a:pPr>
            <a:r>
              <a:rPr lang="ru-RU" altLang="ru-RU" sz="2000" b="1" smtClean="0">
                <a:solidFill>
                  <a:schemeClr val="accent2"/>
                </a:solidFill>
              </a:rPr>
              <a:t>Пострадавшему без признаков сознания обеспечить проходимость  верхних дыхательных путей – уложить в стабильно – боковое положение </a:t>
            </a:r>
          </a:p>
          <a:p>
            <a:pPr eaLnBrk="1" hangingPunct="1">
              <a:buClr>
                <a:schemeClr val="accent2"/>
              </a:buClr>
            </a:pPr>
            <a:r>
              <a:rPr lang="ru-RU" altLang="ru-RU" sz="2000" b="1" smtClean="0">
                <a:solidFill>
                  <a:schemeClr val="accent2"/>
                </a:solidFill>
              </a:rPr>
              <a:t>При наличии раны - остановить кровотечение, наложить повязку </a:t>
            </a:r>
          </a:p>
          <a:p>
            <a:pPr eaLnBrk="1" hangingPunct="1">
              <a:buClr>
                <a:schemeClr val="accent2"/>
              </a:buClr>
            </a:pPr>
            <a:r>
              <a:rPr lang="ru-RU" altLang="ru-RU" sz="2000" b="1" smtClean="0">
                <a:solidFill>
                  <a:schemeClr val="accent2"/>
                </a:solidFill>
              </a:rPr>
              <a:t>Контроль сознания, дыхания, пульса пострадавшего</a:t>
            </a:r>
          </a:p>
          <a:p>
            <a:pPr eaLnBrk="1" hangingPunct="1">
              <a:buClr>
                <a:schemeClr val="accent2"/>
              </a:buClr>
            </a:pPr>
            <a:r>
              <a:rPr lang="ru-RU" altLang="ru-RU" sz="2000" b="1" smtClean="0">
                <a:solidFill>
                  <a:schemeClr val="accent2"/>
                </a:solidFill>
              </a:rPr>
              <a:t>Быть готовым к проведению сердечно-легочной реанимации</a:t>
            </a:r>
          </a:p>
          <a:p>
            <a:pPr eaLnBrk="1" hangingPunct="1">
              <a:buClr>
                <a:schemeClr val="accent2"/>
              </a:buClr>
            </a:pPr>
            <a:endParaRPr lang="ru-RU" altLang="ru-RU" sz="2000" b="1" smtClean="0">
              <a:solidFill>
                <a:schemeClr val="accent2"/>
              </a:solidFill>
            </a:endParaRPr>
          </a:p>
        </p:txBody>
      </p:sp>
      <p:sp>
        <p:nvSpPr>
          <p:cNvPr id="31748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5876925"/>
            <a:ext cx="9144000" cy="1512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3600" smtClean="0"/>
              <a:t>           </a:t>
            </a:r>
            <a:r>
              <a:rPr lang="ru-RU" altLang="ru-RU" sz="2800" b="1" smtClean="0">
                <a:solidFill>
                  <a:schemeClr val="hlink"/>
                </a:solidFill>
              </a:rPr>
              <a:t> </a:t>
            </a:r>
            <a:endParaRPr lang="ru-RU" altLang="ru-RU" b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Оказание помощи при ранении волосистой части головы</a:t>
            </a:r>
          </a:p>
        </p:txBody>
      </p:sp>
      <p:pic>
        <p:nvPicPr>
          <p:cNvPr id="32771" name="Picture 3" descr="new-4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24000" contrast="6000"/>
          </a:blip>
          <a:srcRect l="2174" t="2585" b="2100"/>
          <a:stretch>
            <a:fillRect/>
          </a:stretch>
        </p:blipFill>
        <p:spPr>
          <a:xfrm>
            <a:off x="250825" y="1557338"/>
            <a:ext cx="3225800" cy="2185987"/>
          </a:xfrm>
          <a:solidFill>
            <a:schemeClr val="tx1"/>
          </a:solidFill>
        </p:spPr>
      </p:pic>
      <p:sp>
        <p:nvSpPr>
          <p:cNvPr id="32772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492500" y="1600200"/>
            <a:ext cx="547211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</a:t>
            </a:r>
            <a:r>
              <a:rPr lang="ru-RU" altLang="ru-RU" sz="2800" b="1" smtClean="0">
                <a:solidFill>
                  <a:srgbClr val="993300"/>
                </a:solidFill>
              </a:rPr>
              <a:t>Признаков ЧМТ нет 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b="1" smtClean="0">
              <a:solidFill>
                <a:srgbClr val="99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accent2"/>
                </a:solidFill>
              </a:rPr>
              <a:t>Обработать края раны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accent2"/>
                </a:solidFill>
              </a:rPr>
              <a:t>Наложить салфетку на рану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accent2"/>
                </a:solidFill>
              </a:rPr>
              <a:t>Положить валик из бинта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accent2"/>
                </a:solidFill>
              </a:rPr>
              <a:t> Зафиксировать повязку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accent2"/>
                </a:solidFill>
              </a:rPr>
              <a:t>Рекомендовать  обратиться к врачу !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accent2"/>
                </a:solidFill>
              </a:rPr>
              <a:t>При ухудшении состояния срочно вызвать скорую медицинскую помощь</a:t>
            </a:r>
          </a:p>
        </p:txBody>
      </p:sp>
      <p:pic>
        <p:nvPicPr>
          <p:cNvPr id="32773" name="Picture 5" descr="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3933825"/>
            <a:ext cx="1843087" cy="2486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</a:t>
            </a:r>
            <a:r>
              <a:rPr lang="ru-RU" altLang="ru-RU" sz="3200" b="1" smtClean="0"/>
              <a:t>Запрещается 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Вправлять выпавшие органы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Удалять из раны торчащие костные отломки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Накладывать холод на выпавшие органы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Накладывать давящую повязку на выпавшие органы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Удалять из раны инородные тела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Поить пострадавшего при травме живота и в без сознания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Накладывать на рану вату, мазевые повязки, засыпать в рану порошки лекарственных препаратов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Заливать в рану спиртовые растворы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pic>
        <p:nvPicPr>
          <p:cNvPr id="33795" name="Picture 4" descr="алгоритм ПП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4588" y="0"/>
            <a:ext cx="4938712" cy="6858000"/>
          </a:xfrm>
          <a:noFill/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0" y="549275"/>
            <a:ext cx="9144000" cy="863600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ru-RU" altLang="ru-RU" sz="1600" b="1">
                <a:solidFill>
                  <a:schemeClr val="accent2"/>
                </a:solidFill>
              </a:rPr>
              <a:t>Остановка кровотечения</a:t>
            </a:r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0" y="1484313"/>
            <a:ext cx="9144000" cy="865187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ru-RU" altLang="ru-RU" b="1">
                <a:solidFill>
                  <a:schemeClr val="accent2"/>
                </a:solidFill>
              </a:rPr>
              <a:t>Осмотр</a:t>
            </a:r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0" y="3141663"/>
            <a:ext cx="9144000" cy="1439862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0" y="5300663"/>
            <a:ext cx="9144000" cy="792162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ru-RU" altLang="ru-RU" sz="1400" b="1">
                <a:solidFill>
                  <a:schemeClr val="accent2"/>
                </a:solidFill>
              </a:rPr>
              <a:t>Транспортное положение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87313" y="3665538"/>
            <a:ext cx="200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accent2"/>
                </a:solidFill>
              </a:rPr>
              <a:t>Первая помощь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44675"/>
            <a:ext cx="8229600" cy="34559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Травма груди</a:t>
            </a:r>
            <a:br>
              <a:rPr lang="ru-RU" alt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323850" y="1412875"/>
            <a:ext cx="8229600" cy="388778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При травме грудной клетки может нарушаться целостность костного каркаса (переломы ребер, грудины).                                 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При травме грудной клетки могут    повреждаться: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    внутренние органы (легкие, сердце)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    воздухоносные пути и кровеносные сосуды,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    дыхательные мышцы (диафрагма).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ru-RU" altLang="ru-RU" sz="2800" smtClean="0">
              <a:solidFill>
                <a:srgbClr val="000000"/>
              </a:solidFill>
              <a:effectLst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8625" y="35718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Травма грудной клетки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63575" y="5464175"/>
            <a:ext cx="7004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Ведущий признак травмы грудной клетки –</a:t>
            </a:r>
          </a:p>
          <a:p>
            <a:pPr eaLnBrk="1" hangingPunct="1">
              <a:defRPr/>
            </a:pPr>
            <a:r>
              <a:rPr lang="ru-RU" alt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дыхательная недостаточность.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Признаки дыхательной недостаточности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133600"/>
            <a:ext cx="4897437" cy="4103688"/>
          </a:xfrm>
          <a:noFill/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mtClean="0">
                <a:solidFill>
                  <a:srgbClr val="000000"/>
                </a:solidFill>
                <a:effectLst/>
              </a:rPr>
              <a:t>Положение сидя или полусидя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mtClean="0">
                <a:solidFill>
                  <a:srgbClr val="000000"/>
                </a:solidFill>
                <a:effectLst/>
              </a:rPr>
              <a:t>Шумное, частое, прерывистое, поверхностное  дыхание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mtClean="0">
                <a:solidFill>
                  <a:srgbClr val="000000"/>
                </a:solidFill>
                <a:effectLst/>
              </a:rPr>
              <a:t>Синюшный цвет лица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ru-RU" altLang="ru-RU" smtClean="0">
              <a:solidFill>
                <a:srgbClr val="000000"/>
              </a:solidFill>
              <a:effectLst/>
            </a:endParaRPr>
          </a:p>
        </p:txBody>
      </p:sp>
      <p:pic>
        <p:nvPicPr>
          <p:cNvPr id="20484" name="Picture 4" descr="Изображение 400"/>
          <p:cNvPicPr>
            <a:picLocks noChangeAspect="1" noChangeArrowheads="1"/>
          </p:cNvPicPr>
          <p:nvPr/>
        </p:nvPicPr>
        <p:blipFill>
          <a:blip r:embed="rId2">
            <a:lum bright="18000" contrast="18000"/>
          </a:blip>
          <a:srcRect/>
          <a:stretch>
            <a:fillRect/>
          </a:stretch>
        </p:blipFill>
        <p:spPr bwMode="auto">
          <a:xfrm>
            <a:off x="5292725" y="1628775"/>
            <a:ext cx="352742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428625" y="1643063"/>
            <a:ext cx="8229600" cy="3857625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Проникающая или открытая, когда имеется сообщение через рану между органами грудной клетки и окружающей средой.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ru-RU" altLang="ru-RU" sz="2800" smtClean="0">
              <a:solidFill>
                <a:srgbClr val="000000"/>
              </a:solidFill>
              <a:effectLst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Не проникающая или закрытая, когда отсутствуют проникающие ранения в области грудной клетки.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8625" y="357188"/>
            <a:ext cx="82296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Травма грудной клетки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Проникающая или открытая травма грудной клетки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400" smtClean="0">
                <a:solidFill>
                  <a:srgbClr val="000000"/>
                </a:solidFill>
                <a:effectLst/>
              </a:rPr>
              <a:t>Наличие раны в области грудной клетки.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400" smtClean="0">
                <a:solidFill>
                  <a:srgbClr val="000000"/>
                </a:solidFill>
                <a:effectLst/>
              </a:rPr>
              <a:t>При дыхании через рану может циркулировать воздух (на выдохе появляется кровавая пена).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400" smtClean="0">
                <a:solidFill>
                  <a:srgbClr val="000000"/>
                </a:solidFill>
                <a:effectLst/>
              </a:rPr>
              <a:t>Нарушение целостности плевральной полости приводит к скоплению в ней воздуха и спадению легкого на стороне повреждения, что уменьшает количество поступающего кислорода в организм пострадавшего.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400" smtClean="0">
                <a:solidFill>
                  <a:srgbClr val="000000"/>
                </a:solidFill>
                <a:effectLst/>
              </a:rPr>
              <a:t>Попадание воздуха в плевральную полость называется пневмотораксом.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открытый пневмоторак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12875"/>
            <a:ext cx="8353425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Проникающая или открытая травма грудной клетки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987675" y="1557338"/>
            <a:ext cx="1081088" cy="376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00"/>
                </a:solidFill>
              </a:rPr>
              <a:t>сердце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563938" y="2133600"/>
            <a:ext cx="1081087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00"/>
                </a:solidFill>
              </a:rPr>
              <a:t>легкое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7596188" y="2060575"/>
            <a:ext cx="1081087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00"/>
                </a:solidFill>
              </a:rPr>
              <a:t>легкое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6948488" y="1557338"/>
            <a:ext cx="1081087" cy="376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00"/>
                </a:solidFill>
              </a:rPr>
              <a:t>сердце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лечение открытого пневмотаракса"/>
          <p:cNvPicPr>
            <a:picLocks noChangeAspect="1" noChangeArrowheads="1"/>
          </p:cNvPicPr>
          <p:nvPr/>
        </p:nvPicPr>
        <p:blipFill>
          <a:blip r:embed="rId2"/>
          <a:srcRect l="-1331" t="19989" b="31667"/>
          <a:stretch>
            <a:fillRect/>
          </a:stretch>
        </p:blipFill>
        <p:spPr bwMode="auto">
          <a:xfrm>
            <a:off x="611188" y="1349375"/>
            <a:ext cx="7850187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Помощь при проникающей или открытой травма грудной клетки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" y="3643313"/>
            <a:ext cx="10715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вдох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313" y="6286500"/>
            <a:ext cx="10715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выдох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Непроникающая или закрытая травма грудной клетки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При множественных переломах ребер жизненная ёмкость легких уменьшается за счет уменьшения подвижности грудной клетки и легкого.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800" smtClean="0">
                <a:solidFill>
                  <a:srgbClr val="000000"/>
                </a:solidFill>
                <a:effectLst/>
              </a:rPr>
              <a:t>При отсутствии нарушения каркаса грудной клетки могут отмечаться признаки повреждения внутренних органов    (скопление воздуха и/или  крови в плевральной полости</a:t>
            </a:r>
            <a:r>
              <a:rPr lang="ru-RU" altLang="ru-RU" smtClean="0">
                <a:solidFill>
                  <a:srgbClr val="000000"/>
                </a:solidFill>
                <a:effectLst/>
              </a:rPr>
              <a:t>).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нестабильная грудная кле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8208962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FF0000"/>
                </a:solidFill>
              </a:rPr>
              <a:t>При множественных переломах ребер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pic>
        <p:nvPicPr>
          <p:cNvPr id="13315" name="Picture 5" descr="IMG_08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468313" y="576263"/>
            <a:ext cx="2590800" cy="1943100"/>
          </a:xfrm>
          <a:noFill/>
        </p:spPr>
      </p:pic>
      <p:pic>
        <p:nvPicPr>
          <p:cNvPr id="13316" name="Picture 7" descr="IMG_089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56325" y="682625"/>
            <a:ext cx="2736850" cy="2052638"/>
          </a:xfrm>
          <a:noFill/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555875" y="2492375"/>
            <a:ext cx="39798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400" b="1"/>
              <a:t>Повязки</a:t>
            </a:r>
          </a:p>
        </p:txBody>
      </p:sp>
      <p:pic>
        <p:nvPicPr>
          <p:cNvPr id="13318" name="Picture 11" descr="PA20496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3348038" y="4076700"/>
            <a:ext cx="2747962" cy="2060575"/>
          </a:xfrm>
          <a:noFill/>
        </p:spPr>
      </p:pic>
      <p:pic>
        <p:nvPicPr>
          <p:cNvPr id="13319" name="Picture 14" descr="пращ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395288" y="3500438"/>
            <a:ext cx="2438400" cy="2705100"/>
          </a:xfrm>
          <a:noFill/>
        </p:spPr>
      </p:pic>
      <p:pic>
        <p:nvPicPr>
          <p:cNvPr id="13320" name="Picture 15" descr="Изображение 3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5638" y="3284538"/>
            <a:ext cx="2138362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Помощь при множественных переломах костей грудной клетки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3609975" cy="4530725"/>
          </a:xfrm>
          <a:noFill/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mtClean="0">
                <a:solidFill>
                  <a:srgbClr val="000000"/>
                </a:solidFill>
                <a:effectLst/>
              </a:rPr>
              <a:t>В месте повреждения наклеить полоски лейкопластыря</a:t>
            </a:r>
          </a:p>
        </p:txBody>
      </p:sp>
      <p:pic>
        <p:nvPicPr>
          <p:cNvPr id="27652" name="Picture 3" descr="нестабильная грудная клетка"/>
          <p:cNvPicPr>
            <a:picLocks noChangeAspect="1" noChangeArrowheads="1"/>
          </p:cNvPicPr>
          <p:nvPr/>
        </p:nvPicPr>
        <p:blipFill>
          <a:blip r:embed="rId2"/>
          <a:srcRect l="2631" t="7997" r="34230" b="1323"/>
          <a:stretch>
            <a:fillRect/>
          </a:stretch>
        </p:blipFill>
        <p:spPr bwMode="auto">
          <a:xfrm>
            <a:off x="3995738" y="1484313"/>
            <a:ext cx="5148262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 rot="2034377">
            <a:off x="4787900" y="3213100"/>
            <a:ext cx="1512888" cy="1444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 rot="2034377">
            <a:off x="4716463" y="3573463"/>
            <a:ext cx="1512887" cy="1444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 rot="2034377">
            <a:off x="4643438" y="3933825"/>
            <a:ext cx="1512887" cy="1444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 rot="2034377">
            <a:off x="4572000" y="4437063"/>
            <a:ext cx="1512888" cy="1444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 rot="2034377">
            <a:off x="4572000" y="4941888"/>
            <a:ext cx="1439863" cy="14287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 rot="-1793309">
            <a:off x="4643438" y="3573463"/>
            <a:ext cx="1512887" cy="1444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 rot="-1795526">
            <a:off x="4572000" y="4076700"/>
            <a:ext cx="1512888" cy="1444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 rot="-1647968">
            <a:off x="4500563" y="4581525"/>
            <a:ext cx="1512887" cy="1444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 rot="-1498041">
            <a:off x="4572000" y="4941888"/>
            <a:ext cx="1512888" cy="1444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 rot="-1793309">
            <a:off x="4572000" y="3213100"/>
            <a:ext cx="1512888" cy="1444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ru-RU" altLang="ru-RU" sz="4000" smtClean="0">
                <a:solidFill>
                  <a:srgbClr val="FF0000"/>
                </a:solidFill>
                <a:effectLst/>
              </a:rPr>
              <a:t>Первая помощь при травме груди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964613" cy="4530725"/>
          </a:xfrm>
          <a:noFill/>
        </p:spPr>
        <p:txBody>
          <a:bodyPr/>
          <a:lstStyle/>
          <a:p>
            <a:r>
              <a:rPr lang="ru-RU" altLang="ru-RU" sz="2800" smtClean="0">
                <a:solidFill>
                  <a:srgbClr val="FF0000"/>
                </a:solidFill>
                <a:effectLst/>
              </a:rPr>
              <a:t>Вызвать скорую медицинскую помощь.</a:t>
            </a:r>
          </a:p>
          <a:p>
            <a:r>
              <a:rPr lang="ru-RU" altLang="ru-RU" sz="2800" smtClean="0">
                <a:solidFill>
                  <a:srgbClr val="FF0000"/>
                </a:solidFill>
                <a:effectLst/>
              </a:rPr>
              <a:t>Плотно закрыть рану стерильной ватно-марлевой повязкой.</a:t>
            </a:r>
          </a:p>
          <a:p>
            <a:r>
              <a:rPr lang="ru-RU" altLang="ru-RU" sz="2800" smtClean="0">
                <a:solidFill>
                  <a:srgbClr val="FF0000"/>
                </a:solidFill>
                <a:effectLst/>
              </a:rPr>
              <a:t>Если рана отсутствует – лейкопластырную повязку на болезненное место.</a:t>
            </a:r>
          </a:p>
          <a:p>
            <a:r>
              <a:rPr lang="ru-RU" altLang="ru-RU" sz="2800" smtClean="0">
                <a:solidFill>
                  <a:srgbClr val="FF0000"/>
                </a:solidFill>
                <a:effectLst/>
              </a:rPr>
              <a:t>Уложить на повреждённый бок с возвышенной верхней частью туловища.</a:t>
            </a:r>
          </a:p>
          <a:p>
            <a:r>
              <a:rPr lang="ru-RU" altLang="ru-RU" sz="2800" smtClean="0">
                <a:solidFill>
                  <a:srgbClr val="FF0000"/>
                </a:solidFill>
                <a:effectLst/>
              </a:rPr>
              <a:t>Не допускать переохлаждения пострадавшего.</a:t>
            </a:r>
          </a:p>
          <a:p>
            <a:r>
              <a:rPr lang="ru-RU" altLang="ru-RU" sz="2800" smtClean="0">
                <a:solidFill>
                  <a:srgbClr val="FF0000"/>
                </a:solidFill>
                <a:effectLst/>
              </a:rPr>
              <a:t>Быть готовым к сердечно-легочной реанимации.</a:t>
            </a:r>
          </a:p>
          <a:p>
            <a:endParaRPr lang="ru-RU" altLang="ru-RU" sz="2800" smtClean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143000" y="685800"/>
            <a:ext cx="6858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 i="1" dirty="0">
              <a:solidFill>
                <a:schemeClr val="accent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3600" b="1" i="1" dirty="0">
              <a:solidFill>
                <a:schemeClr val="accent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3600" b="1" i="1" dirty="0">
                <a:solidFill>
                  <a:schemeClr val="bg1"/>
                </a:solidFill>
              </a:rPr>
              <a:t>Термические повреждения, ожоги, отморожения, </a:t>
            </a:r>
            <a:r>
              <a:rPr lang="ru-RU" sz="3600" b="1" i="1" dirty="0" err="1">
                <a:solidFill>
                  <a:schemeClr val="bg1"/>
                </a:solidFill>
              </a:rPr>
              <a:t>электротравма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57200" y="990600"/>
            <a:ext cx="80772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2400" b="1" i="1" u="sng" dirty="0">
                <a:solidFill>
                  <a:schemeClr val="bg1"/>
                </a:solidFill>
              </a:rPr>
              <a:t>ТЕРМИЧЕСКИЕ ПОРАЖЕНИЯ</a:t>
            </a:r>
          </a:p>
          <a:p>
            <a:pPr marL="342900" indent="-342900" algn="ctr">
              <a:spcBef>
                <a:spcPct val="50000"/>
              </a:spcBef>
              <a:buFontTx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Ожоги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400" i="1" dirty="0">
                <a:solidFill>
                  <a:schemeClr val="bg1"/>
                </a:solidFill>
              </a:rPr>
              <a:t>Химические ожоги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400" i="1" dirty="0">
                <a:solidFill>
                  <a:schemeClr val="bg1"/>
                </a:solidFill>
              </a:rPr>
              <a:t>Электроожоги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400" i="1" dirty="0">
                <a:solidFill>
                  <a:schemeClr val="bg1"/>
                </a:solidFill>
              </a:rPr>
              <a:t>Ожоговая болезнь</a:t>
            </a:r>
          </a:p>
          <a:p>
            <a:pPr marL="342900" indent="-342900" algn="ctr">
              <a:spcBef>
                <a:spcPct val="50000"/>
              </a:spcBef>
              <a:buFontTx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Отморожения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400" i="1" dirty="0">
                <a:solidFill>
                  <a:schemeClr val="bg1"/>
                </a:solidFill>
              </a:rPr>
              <a:t>Общее охлаждение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400" i="1" dirty="0">
                <a:solidFill>
                  <a:schemeClr val="bg1"/>
                </a:solidFill>
              </a:rPr>
              <a:t>Общее замерзание </a:t>
            </a:r>
          </a:p>
          <a:p>
            <a:pPr marL="342900" indent="-342900" algn="ctr">
              <a:spcBef>
                <a:spcPct val="50000"/>
              </a:spcBef>
            </a:pPr>
            <a:endParaRPr lang="ru-RU" sz="2400" i="1" dirty="0"/>
          </a:p>
          <a:p>
            <a:pPr marL="342900" indent="-342900" algn="ctr">
              <a:spcBef>
                <a:spcPct val="50000"/>
              </a:spcBef>
            </a:pPr>
            <a:endParaRPr lang="ru-RU" sz="2400" b="1" i="1" u="sng" dirty="0"/>
          </a:p>
          <a:p>
            <a:pPr marL="342900" indent="-342900" algn="ctr">
              <a:spcBef>
                <a:spcPct val="50000"/>
              </a:spcBef>
            </a:pPr>
            <a:endParaRPr lang="ru-RU" sz="2400" b="1" i="1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/>
              </a:rPr>
              <a:t>Ожоги	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87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400" b="1" dirty="0">
              <a:effectLst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u="sng" dirty="0">
                <a:solidFill>
                  <a:schemeClr val="bg1"/>
                </a:solidFill>
                <a:effectLst/>
              </a:rPr>
              <a:t>Ожог </a:t>
            </a:r>
            <a:r>
              <a:rPr lang="en-US" sz="2800" b="1" dirty="0">
                <a:solidFill>
                  <a:schemeClr val="bg1"/>
                </a:solidFill>
                <a:effectLst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effectLst/>
              </a:rPr>
              <a:t>combustio</a:t>
            </a:r>
            <a:r>
              <a:rPr lang="en-US" sz="2800" b="1" dirty="0">
                <a:solidFill>
                  <a:schemeClr val="bg1"/>
                </a:solidFill>
                <a:effectLst/>
              </a:rPr>
              <a:t>)</a:t>
            </a:r>
            <a:r>
              <a:rPr lang="ru-RU" sz="2800" b="1" dirty="0">
                <a:solidFill>
                  <a:schemeClr val="bg1"/>
                </a:solidFill>
                <a:effectLst/>
              </a:rPr>
              <a:t> - повреждение тканей, вызванное воздействие термической, химической, электрической, лучевой энергии.</a:t>
            </a:r>
          </a:p>
          <a:p>
            <a:pPr algn="ctr">
              <a:lnSpc>
                <a:spcPct val="80000"/>
              </a:lnSpc>
            </a:pPr>
            <a:endParaRPr lang="ru-RU" sz="2800" b="1" dirty="0">
              <a:solidFill>
                <a:schemeClr val="bg1"/>
              </a:solidFill>
              <a:effectLst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effectLst/>
              </a:rPr>
              <a:t>Виды ожогов</a:t>
            </a:r>
          </a:p>
          <a:p>
            <a:pPr algn="ctr">
              <a:lnSpc>
                <a:spcPct val="80000"/>
              </a:lnSpc>
            </a:pPr>
            <a:endParaRPr lang="ru-RU" sz="2800" b="1" u="sng" dirty="0">
              <a:solidFill>
                <a:schemeClr val="bg1"/>
              </a:solidFill>
              <a:effectLst/>
            </a:endParaRPr>
          </a:p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термические</a:t>
            </a:r>
          </a:p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химические </a:t>
            </a:r>
          </a:p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лучевые</a:t>
            </a:r>
          </a:p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электрические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129540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effectLst/>
              </a:rPr>
              <a:t>Оценка площади поражения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endParaRPr lang="ru-RU" sz="2000" b="1" dirty="0">
              <a:effectLst/>
            </a:endParaRPr>
          </a:p>
          <a:p>
            <a:pPr marL="609600" indent="-609600">
              <a:lnSpc>
                <a:spcPct val="80000"/>
              </a:lnSpc>
            </a:pPr>
            <a:endParaRPr lang="ru-RU" sz="2000" b="1" dirty="0">
              <a:effectLst/>
            </a:endParaRPr>
          </a:p>
          <a:p>
            <a:pPr marL="609600" indent="-609600">
              <a:lnSpc>
                <a:spcPct val="80000"/>
              </a:lnSpc>
            </a:pPr>
            <a:endParaRPr lang="ru-RU" sz="2000" b="1" dirty="0">
              <a:effectLst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effectLst/>
              </a:rPr>
              <a:t>правило «девяток»: площадь отдельных областей тела равна или кратна 9 и составляет: голова и шея —9%, верхняя конечность — 9%, передняя поверхность туловища — 18%, задняя поверхность туловища — 18%, нижняя конечность — 18% (бедро — 9%, голень и стопа — 9%), наружные половые органы — 1%</a:t>
            </a:r>
          </a:p>
          <a:p>
            <a:pPr marL="609600" indent="-609600">
              <a:lnSpc>
                <a:spcPct val="80000"/>
              </a:lnSpc>
            </a:pPr>
            <a:endParaRPr lang="ru-RU" sz="2000" dirty="0">
              <a:solidFill>
                <a:schemeClr val="bg1"/>
              </a:solidFill>
              <a:effectLst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effectLst/>
              </a:rPr>
              <a:t>правило «ладони» применяется при ограниченных ожогах, при поверхностных ожогах, размер ладони взрослого человека составляет 1 % от всей поверхности кожи</a:t>
            </a:r>
          </a:p>
          <a:p>
            <a:pPr marL="609600" indent="-609600">
              <a:lnSpc>
                <a:spcPct val="80000"/>
              </a:lnSpc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307" name="Group 227"/>
          <p:cNvGraphicFramePr>
            <a:graphicFrameLocks noGrp="1"/>
          </p:cNvGraphicFramePr>
          <p:nvPr>
            <p:ph idx="1"/>
          </p:nvPr>
        </p:nvGraphicFramePr>
        <p:xfrm>
          <a:off x="304800" y="654050"/>
          <a:ext cx="8534400" cy="6049772"/>
        </p:xfrm>
        <a:graphic>
          <a:graphicData uri="http://schemas.openxmlformats.org/drawingml/2006/table">
            <a:tbl>
              <a:tblPr/>
              <a:tblGrid>
                <a:gridCol w="5102225"/>
                <a:gridCol w="2024063"/>
                <a:gridCol w="1408112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Область тела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Площадь кожи, см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% от общей поверхности кожи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Голова: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1-лицо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2-волосистая часть головы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Туловище: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3-шея спереди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4-грудь и живот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18,00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5-шея сзади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6-спина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2560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16,00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Верхняя конечность: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7-плечо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8-предплечье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9-кисть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Нижняя конечность: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10-бедро с ягодичной областью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1625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11-голень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12-стопа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213" name="Text Box 133"/>
          <p:cNvSpPr txBox="1">
            <a:spLocks noChangeArrowheads="1"/>
          </p:cNvSpPr>
          <p:nvPr/>
        </p:nvSpPr>
        <p:spPr bwMode="auto">
          <a:xfrm>
            <a:off x="990600" y="60325"/>
            <a:ext cx="678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F8A35C"/>
                </a:solidFill>
              </a:rPr>
              <a:t>Определение площади ожога (по Б.Н. Постникову)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24753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49338"/>
            <a:ext cx="6248400" cy="5808662"/>
          </a:xfrm>
          <a:prstGeom prst="rect">
            <a:avLst/>
          </a:prstGeom>
          <a:noFill/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915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EE710A"/>
                </a:solidFill>
              </a:rPr>
              <a:t>Схема для определения площади ожога (правило девяток), </a:t>
            </a:r>
          </a:p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EE710A"/>
                </a:solidFill>
              </a:rPr>
              <a:t>у взрослых(а), у детей(б)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78475" cy="6858000"/>
          </a:xfrm>
          <a:prstGeom prst="rect">
            <a:avLst/>
          </a:prstGeo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867400" y="1066800"/>
            <a:ext cx="30480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</a:rPr>
              <a:t>Определение площади ожога по </a:t>
            </a:r>
            <a:r>
              <a:rPr lang="ru-RU" b="1" dirty="0" err="1">
                <a:solidFill>
                  <a:schemeClr val="bg1"/>
                </a:solidFill>
              </a:rPr>
              <a:t>Вилявину</a:t>
            </a:r>
            <a:r>
              <a:rPr lang="ru-RU" dirty="0">
                <a:solidFill>
                  <a:schemeClr val="bg1"/>
                </a:solidFill>
              </a:rPr>
              <a:t> – 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 схеме маркируют(зарисовывают) степень поражения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1 степень - желтый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 степень - красный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3 степень - синий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4 степень – черный</a:t>
            </a:r>
          </a:p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Трансплантат - зеленый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 dirty="0">
                <a:solidFill>
                  <a:schemeClr val="bg1"/>
                </a:solidFill>
              </a:rPr>
              <a:t>Определение глубины ожога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84582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ЕДИНАЯ НОМЕНКЛАТУРА ЧЕТЫРЕХСТЕПЕННОЙ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КЛАСИФИКАЦИИ (I960)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</a:t>
            </a:r>
            <a:r>
              <a:rPr lang="ru-RU" sz="2000" dirty="0">
                <a:solidFill>
                  <a:schemeClr val="bg1"/>
                </a:solidFill>
              </a:rPr>
              <a:t> СТЕПЕНЬ - ПОВЕРХНОСТНЫЙ ЭПИДЕРМАЛЬНЫЙ ОЖОГ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  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II</a:t>
            </a:r>
            <a:r>
              <a:rPr lang="ru-RU" sz="2000" dirty="0">
                <a:solidFill>
                  <a:schemeClr val="bg1"/>
                </a:solidFill>
              </a:rPr>
              <a:t> СТЕПЕНЬ - ОЖОГ ВЕРХНЕГО СЛОЯ КОЖИ</a:t>
            </a:r>
          </a:p>
          <a:p>
            <a:pPr>
              <a:buFontTx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III</a:t>
            </a:r>
            <a:r>
              <a:rPr lang="ru-RU" sz="2000" dirty="0">
                <a:solidFill>
                  <a:schemeClr val="bg1"/>
                </a:solidFill>
              </a:rPr>
              <a:t>а СТЕПЕНЬ - МЕСТАМИ ОЖОГ РАСПРОСТРАНЯЕТСЯ НА ВСЮ ТОЛЩУ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КОЖИ, МЕСТАМИ - ТОЛЬКО НА ВЕРХНИЙ ЕЕ СЛОЙ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III</a:t>
            </a:r>
            <a:r>
              <a:rPr lang="ru-RU" sz="2000" dirty="0">
                <a:solidFill>
                  <a:schemeClr val="bg1"/>
                </a:solidFill>
              </a:rPr>
              <a:t>б СТЕПЕНЬ - МЕСТАМИ ОЖОГ РАСПРОСТРАНЯЕТСЯ НА ВСЮ ТОЛЩУ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КОЖИ, А НЕ РЕДКО И НАПОДКОЖНУЮ КЛЕТЧАТКУ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IV</a:t>
            </a:r>
            <a:r>
              <a:rPr lang="ru-RU" sz="2000" dirty="0">
                <a:solidFill>
                  <a:schemeClr val="bg1"/>
                </a:solidFill>
              </a:rPr>
              <a:t> СТЕПЕНЬ - ПОРАЖЕНЫ ТАКЖЕ ГЛУБЖЕЛЕЖАЩИЕ ТКАНИ, Т.Е.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ru-RU" sz="2000" dirty="0">
                <a:solidFill>
                  <a:schemeClr val="bg1"/>
                </a:solidFill>
              </a:rPr>
              <a:t>СУХОЖИЛИЯ, КОСТИ,  МЫШЦЫ (ОБУГЛИВАНИЕ ТКАНЕЙ)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Повязки     необходимы   для:</a:t>
            </a:r>
            <a:r>
              <a:rPr lang="ru-RU" altLang="ru-RU" sz="4800" smtClean="0"/>
              <a:t> 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600200"/>
            <a:ext cx="7272337" cy="2044700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Закрепления повязки, наложенной на рану</a:t>
            </a:r>
          </a:p>
          <a:p>
            <a:pPr eaLnBrk="1" hangingPunct="1"/>
            <a:r>
              <a:rPr lang="ru-RU" altLang="ru-RU" sz="2400" smtClean="0"/>
              <a:t>Иммобилизации поврежденной конечности</a:t>
            </a:r>
          </a:p>
          <a:p>
            <a:pPr eaLnBrk="1" hangingPunct="1"/>
            <a:r>
              <a:rPr lang="ru-RU" altLang="ru-RU" sz="2400" smtClean="0"/>
              <a:t>Закрепления давящей повязки</a:t>
            </a:r>
          </a:p>
        </p:txBody>
      </p:sp>
      <p:pic>
        <p:nvPicPr>
          <p:cNvPr id="14340" name="Picture 5" descr="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4300" y="4076700"/>
            <a:ext cx="1636713" cy="2185988"/>
          </a:xfrm>
          <a:noFill/>
        </p:spPr>
      </p:pic>
      <p:pic>
        <p:nvPicPr>
          <p:cNvPr id="14341" name="Picture 7" descr="SDC172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6000" contrast="18000"/>
          </a:blip>
          <a:srcRect/>
          <a:stretch>
            <a:fillRect/>
          </a:stretch>
        </p:blipFill>
        <p:spPr>
          <a:xfrm>
            <a:off x="250825" y="4437063"/>
            <a:ext cx="2916238" cy="2187575"/>
          </a:xfrm>
          <a:noFill/>
        </p:spPr>
      </p:pic>
      <p:pic>
        <p:nvPicPr>
          <p:cNvPr id="14342" name="Picture 9" descr="SDC17235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6084888" y="4508500"/>
            <a:ext cx="24860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Без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6713"/>
            <a:ext cx="8305800" cy="60674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81000" y="533400"/>
            <a:ext cx="8458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ru-RU" sz="2400" b="1" dirty="0">
                <a:solidFill>
                  <a:schemeClr val="bg1"/>
                </a:solidFill>
              </a:rPr>
              <a:t>Ожоговая болезнь — это комплекс клинических симптомов, развивающихся вследствие термического повреждения кожных покровов и подлежащих тканей.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  <a:p>
            <a:pPr marL="342900" indent="-342900" algn="ctr"/>
            <a:endParaRPr lang="ru-RU" b="1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ru-RU" sz="2400" b="1" i="1" dirty="0">
                <a:solidFill>
                  <a:schemeClr val="bg1"/>
                </a:solidFill>
              </a:rPr>
              <a:t>4 периода ожоговой болезни:</a:t>
            </a:r>
            <a:endParaRPr lang="en-US" sz="2400" b="1" i="1" dirty="0">
              <a:solidFill>
                <a:schemeClr val="bg1"/>
              </a:solidFill>
            </a:endParaRPr>
          </a:p>
          <a:p>
            <a:pPr marL="342900" indent="-342900" algn="ctr"/>
            <a:endParaRPr lang="ru-RU" b="1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ожоговый шок; 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en-US" sz="2400" b="1" dirty="0">
                <a:solidFill>
                  <a:schemeClr val="bg1"/>
                </a:solidFill>
              </a:rPr>
              <a:t>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-острая ожоговая токсемия;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en-US" sz="2400" b="1" dirty="0">
                <a:solidFill>
                  <a:schemeClr val="bg1"/>
                </a:solidFill>
              </a:rPr>
              <a:t>III </a:t>
            </a:r>
            <a:r>
              <a:rPr lang="ru-RU" sz="2400" dirty="0">
                <a:solidFill>
                  <a:schemeClr val="bg1"/>
                </a:solidFill>
              </a:rPr>
              <a:t>- </a:t>
            </a:r>
            <a:r>
              <a:rPr lang="ru-RU" sz="2400" dirty="0" err="1">
                <a:solidFill>
                  <a:schemeClr val="bg1"/>
                </a:solidFill>
              </a:rPr>
              <a:t>септикотоксемия</a:t>
            </a:r>
            <a:r>
              <a:rPr lang="ru-RU" sz="2400" dirty="0">
                <a:solidFill>
                  <a:schemeClr val="bg1"/>
                </a:solidFill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en-US" sz="2400" b="1" dirty="0">
                <a:solidFill>
                  <a:schemeClr val="bg1"/>
                </a:solidFill>
              </a:rPr>
              <a:t>IV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реконвалесценция.	</a:t>
            </a:r>
          </a:p>
          <a:p>
            <a:pPr marL="342900" indent="-342900" algn="ctr"/>
            <a:endParaRPr lang="ru-RU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84582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ru-RU" dirty="0"/>
          </a:p>
          <a:p>
            <a:pPr marL="342900" indent="-342900" algn="ctr"/>
            <a:r>
              <a:rPr lang="ru-RU" sz="2800" b="1" dirty="0">
                <a:solidFill>
                  <a:schemeClr val="bg1"/>
                </a:solidFill>
              </a:rPr>
              <a:t>Ожоговый шок (2—72 ч )</a:t>
            </a:r>
          </a:p>
          <a:p>
            <a:pPr marL="342900" indent="-342900" algn="ctr"/>
            <a:endParaRPr lang="ru-RU" sz="2800" b="1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ru-RU" sz="2800" dirty="0">
                <a:solidFill>
                  <a:schemeClr val="bg1"/>
                </a:solidFill>
              </a:rPr>
              <a:t>Клиническая картина: </a:t>
            </a:r>
          </a:p>
          <a:p>
            <a:pPr marL="342900" indent="-342900">
              <a:buFontTx/>
              <a:buAutoNum type="arabicPeriod"/>
            </a:pP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больной возбужден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неадекватно оценивает свое состояние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заторможенность и адинамия</a:t>
            </a:r>
          </a:p>
          <a:p>
            <a:pPr marL="342900" indent="-342900">
              <a:buFontTx/>
              <a:buChar char="•"/>
            </a:pPr>
            <a:r>
              <a:rPr lang="ru-RU" sz="2800" dirty="0" err="1">
                <a:solidFill>
                  <a:schemeClr val="bg1"/>
                </a:solidFill>
              </a:rPr>
              <a:t>гиповолемия</a:t>
            </a: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бледность кожных покровов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уменьшение выделения мочи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жажда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тошнота</a:t>
            </a:r>
          </a:p>
          <a:p>
            <a:pPr marL="342900" indent="-342900"/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838200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ru-RU" sz="2800" b="1" dirty="0">
                <a:solidFill>
                  <a:srgbClr val="EE710A"/>
                </a:solidFill>
              </a:rPr>
              <a:t>Острая ожоговая токсемия(7—8 дней) </a:t>
            </a:r>
          </a:p>
          <a:p>
            <a:pPr marL="342900" indent="-342900" algn="ctr"/>
            <a:endParaRPr lang="ru-RU" sz="2800" b="1" dirty="0">
              <a:solidFill>
                <a:srgbClr val="EE710A"/>
              </a:solidFill>
            </a:endParaRPr>
          </a:p>
          <a:p>
            <a:pPr marL="342900" indent="-342900" algn="ctr"/>
            <a:r>
              <a:rPr lang="ru-RU" sz="2800" dirty="0">
                <a:solidFill>
                  <a:schemeClr val="bg1"/>
                </a:solidFill>
              </a:rPr>
              <a:t>Клиническая картина: </a:t>
            </a:r>
          </a:p>
          <a:p>
            <a:pPr marL="342900" indent="-342900">
              <a:buFontTx/>
              <a:buAutoNum type="arabicPeriod"/>
            </a:pP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повышение температуры тела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тахикардия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глухость тонов сердца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анемия</a:t>
            </a:r>
          </a:p>
          <a:p>
            <a:pPr marL="342900" indent="-342900">
              <a:buFontTx/>
              <a:buChar char="•"/>
            </a:pPr>
            <a:r>
              <a:rPr lang="ru-RU" sz="2800" dirty="0" err="1">
                <a:solidFill>
                  <a:schemeClr val="bg1"/>
                </a:solidFill>
              </a:rPr>
              <a:t>гипо</a:t>
            </a:r>
            <a:r>
              <a:rPr lang="ru-RU" sz="2800" dirty="0">
                <a:solidFill>
                  <a:schemeClr val="bg1"/>
                </a:solidFill>
              </a:rPr>
              <a:t>- и </a:t>
            </a:r>
            <a:r>
              <a:rPr lang="ru-RU" sz="2800" dirty="0" err="1">
                <a:solidFill>
                  <a:schemeClr val="bg1"/>
                </a:solidFill>
              </a:rPr>
              <a:t>диспротеинемия</a:t>
            </a: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нарушение функции печени и почек</a:t>
            </a:r>
          </a:p>
          <a:p>
            <a:pPr marL="342900" indent="-342900"/>
            <a:endParaRPr lang="ru-RU" sz="28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3820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ru-RU" sz="2000" dirty="0"/>
          </a:p>
          <a:p>
            <a:pPr marL="342900" indent="-342900" algn="ctr"/>
            <a:r>
              <a:rPr lang="ru-RU" sz="2800" b="1" dirty="0" err="1">
                <a:solidFill>
                  <a:schemeClr val="bg1"/>
                </a:solidFill>
              </a:rPr>
              <a:t>Септикотоксемия</a:t>
            </a:r>
            <a:r>
              <a:rPr lang="ru-RU" sz="2800" b="1" dirty="0">
                <a:solidFill>
                  <a:schemeClr val="bg1"/>
                </a:solidFill>
              </a:rPr>
              <a:t> (с 10-х суток)</a:t>
            </a:r>
          </a:p>
          <a:p>
            <a:pPr marL="342900" indent="-342900" algn="ctr"/>
            <a:endParaRPr lang="ru-RU" sz="2800" b="1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ru-RU" sz="2800" dirty="0">
                <a:solidFill>
                  <a:schemeClr val="bg1"/>
                </a:solidFill>
              </a:rPr>
              <a:t>Сопровождается  развитие различных гнойно-септических осложнений (пневмонии, пролежни, сепсис и пр.)</a:t>
            </a:r>
          </a:p>
          <a:p>
            <a:pPr marL="342900" indent="-342900" algn="ctr"/>
            <a:endParaRPr lang="ru-RU" sz="2800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ru-RU" sz="2800" dirty="0">
                <a:solidFill>
                  <a:schemeClr val="bg1"/>
                </a:solidFill>
              </a:rPr>
              <a:t>Клиническая картина:</a:t>
            </a:r>
          </a:p>
          <a:p>
            <a:pPr marL="342900" indent="-342900">
              <a:buFontTx/>
              <a:buAutoNum type="arabicPeriod"/>
            </a:pPr>
            <a:endParaRPr lang="ru-RU" sz="16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ожоговое истощение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уменьшение массы тела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сухость и бледность кожи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атрофия мышц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пролежни</a:t>
            </a:r>
          </a:p>
          <a:p>
            <a:pPr marL="342900" indent="-342900"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контрактура суставов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79248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Период реконвалесценции характеризуется нормализацией функций органов и систем, нарушенных на протяжении первых трех периодов заболевания. </a:t>
            </a:r>
          </a:p>
          <a:p>
            <a:pPr marL="342900" indent="-342900">
              <a:buFontTx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 marL="342900" indent="-342900"/>
            <a:endParaRPr lang="ru-RU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Первая  помощь при ожоговой травме: </a:t>
            </a:r>
          </a:p>
          <a:p>
            <a:pPr marL="342900" indent="-342900">
              <a:buFontTx/>
              <a:buAutoNum type="arabicPeriod"/>
            </a:pPr>
            <a:endParaRPr lang="ru-RU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Устранение термического агента (пламени)</a:t>
            </a:r>
          </a:p>
          <a:p>
            <a:pPr marL="342900" indent="-342900">
              <a:buFontTx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Охлаждение обожженных участков</a:t>
            </a:r>
          </a:p>
          <a:p>
            <a:pPr marL="342900" indent="-342900">
              <a:buFontTx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Наложение асептической повязки</a:t>
            </a:r>
          </a:p>
          <a:p>
            <a:pPr marL="342900" indent="-342900">
              <a:buFontTx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Антибиотикотерапия</a:t>
            </a:r>
          </a:p>
          <a:p>
            <a:pPr marL="342900" indent="-342900"/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Bef>
                <a:spcPct val="50000"/>
              </a:spcBef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04800" y="1204913"/>
            <a:ext cx="8534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Местное лечение ожогов</a:t>
            </a:r>
          </a:p>
          <a:p>
            <a:pPr algn="ctr"/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методы:</a:t>
            </a:r>
          </a:p>
          <a:p>
            <a:pPr algn="ctr">
              <a:buFontTx/>
              <a:buChar char="-"/>
            </a:pPr>
            <a:endParaRPr lang="ru-RU" sz="3200" b="1" dirty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sz="3200" dirty="0">
                <a:solidFill>
                  <a:schemeClr val="bg1"/>
                </a:solidFill>
              </a:rPr>
              <a:t> закрытый </a:t>
            </a:r>
          </a:p>
          <a:p>
            <a:pPr algn="ctr">
              <a:buFontTx/>
              <a:buChar char="-"/>
            </a:pPr>
            <a:r>
              <a:rPr lang="ru-RU" sz="3200" dirty="0">
                <a:solidFill>
                  <a:schemeClr val="bg1"/>
                </a:solidFill>
              </a:rPr>
              <a:t> открытый</a:t>
            </a:r>
          </a:p>
          <a:p>
            <a:endParaRPr lang="ru-RU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534400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2000" dirty="0">
              <a:solidFill>
                <a:srgbClr val="000000"/>
              </a:solidFill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Открытый метод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первичный туалет ожоговой раны (тампонами, смоченными 0,25% раствором нашатырного спирта, 3—4% раствором борной кислоты, бензином или теплой мыльной водой)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обрабатывание спиртом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удаление обрывков одежды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удаление инородные тела, отслоившийся эпидермис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надрезание крупных пузырей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высушивание стерильными салфетками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При открытом методе ускоряется формирование плотного струпа на обожженной поверхности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ПРИМЕНЕНИЕ: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при ожогах лица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половых органов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промежности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81000" y="819150"/>
            <a:ext cx="83820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ЗАКРЫТЫЙ МЕТОД</a:t>
            </a:r>
          </a:p>
          <a:p>
            <a:endParaRPr lang="ru-RU" sz="28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изолирование обожженной поверхности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медикаментозное лечение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транспортировка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ПРИМЕНЕНИЕ: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при выявлении глубоких ожогов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образование гранулирующих ран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. </a:t>
            </a:r>
            <a:endParaRPr lang="ru-RU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81000" y="0"/>
            <a:ext cx="8382000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dirty="0">
              <a:solidFill>
                <a:srgbClr val="000000"/>
              </a:solidFill>
            </a:endParaRPr>
          </a:p>
          <a:p>
            <a:pPr algn="ctr"/>
            <a:r>
              <a:rPr lang="ru-RU" sz="3200" b="1" dirty="0">
                <a:solidFill>
                  <a:srgbClr val="EE710A"/>
                </a:solidFill>
              </a:rPr>
              <a:t>Хирургическое лечение</a:t>
            </a:r>
          </a:p>
          <a:p>
            <a:pPr algn="ctr"/>
            <a:endParaRPr lang="ru-RU" sz="3200" dirty="0">
              <a:solidFill>
                <a:srgbClr val="EE710A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Виды операций: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ранние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</a:t>
            </a:r>
            <a:r>
              <a:rPr lang="ru-RU" sz="2400" dirty="0" err="1">
                <a:solidFill>
                  <a:schemeClr val="bg1"/>
                </a:solidFill>
              </a:rPr>
              <a:t>некротомия</a:t>
            </a:r>
            <a:r>
              <a:rPr lang="ru-RU" sz="2400" dirty="0">
                <a:solidFill>
                  <a:schemeClr val="bg1"/>
                </a:solidFill>
              </a:rPr>
              <a:t> и </a:t>
            </a:r>
            <a:r>
              <a:rPr lang="ru-RU" sz="2400" dirty="0" err="1">
                <a:solidFill>
                  <a:schemeClr val="bg1"/>
                </a:solidFill>
              </a:rPr>
              <a:t>некрэктомия</a:t>
            </a:r>
            <a:r>
              <a:rPr lang="ru-RU" sz="2400" dirty="0">
                <a:solidFill>
                  <a:schemeClr val="bg1"/>
                </a:solidFill>
              </a:rPr>
              <a:t>)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аутодермопластика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ампутация конечности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восстановительно-реконструктивные операции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Некротомию</a:t>
            </a:r>
            <a:r>
              <a:rPr lang="ru-RU" sz="2400" dirty="0">
                <a:solidFill>
                  <a:schemeClr val="bg1"/>
                </a:solidFill>
              </a:rPr>
              <a:t> производят при циркулярные  ожогах грудной клетки и конечностей. Операция ведет к уменьшению </a:t>
            </a:r>
            <a:r>
              <a:rPr lang="ru-RU" sz="2400" dirty="0" err="1">
                <a:solidFill>
                  <a:schemeClr val="bg1"/>
                </a:solidFill>
              </a:rPr>
              <a:t>сдавления</a:t>
            </a:r>
            <a:r>
              <a:rPr lang="ru-RU" sz="2400" dirty="0">
                <a:solidFill>
                  <a:schemeClr val="bg1"/>
                </a:solidFill>
              </a:rPr>
              <a:t> подлежащих тканей.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Некрэктомия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(1-3 суток), 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Аутодермопластика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— лечение глубоких ожогов (</a:t>
            </a:r>
            <a:r>
              <a:rPr lang="en-US" sz="2400" dirty="0">
                <a:solidFill>
                  <a:schemeClr val="bg1"/>
                </a:solidFill>
              </a:rPr>
              <a:t>III</a:t>
            </a:r>
            <a:r>
              <a:rPr lang="ru-RU" sz="2400" dirty="0">
                <a:solidFill>
                  <a:schemeClr val="bg1"/>
                </a:solidFill>
              </a:rPr>
              <a:t>б— </a:t>
            </a:r>
            <a:r>
              <a:rPr lang="en-US" sz="2400" dirty="0">
                <a:solidFill>
                  <a:schemeClr val="bg1"/>
                </a:solidFill>
              </a:rPr>
              <a:t>IV </a:t>
            </a:r>
            <a:r>
              <a:rPr lang="ru-RU" sz="2400" dirty="0">
                <a:solidFill>
                  <a:schemeClr val="bg1"/>
                </a:solidFill>
              </a:rPr>
              <a:t>степени). Забор трансплантата (толщиной 0,2—0,4 мм) производится с поверхности здоровой кожи, производят под местной или общей анестезией. </a:t>
            </a:r>
            <a:endParaRPr lang="ru-RU" sz="24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chemeClr val="tx1"/>
                </a:solidFill>
              </a:rPr>
              <a:t>Виды повязок</a:t>
            </a:r>
            <a:r>
              <a:rPr lang="ru-RU" altLang="ru-RU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25963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Бинтовые </a:t>
            </a:r>
          </a:p>
          <a:p>
            <a:pPr eaLnBrk="1" hangingPunct="1"/>
            <a:r>
              <a:rPr lang="ru-RU" altLang="ru-RU" sz="2400" smtClean="0"/>
              <a:t>Косыночные</a:t>
            </a:r>
          </a:p>
          <a:p>
            <a:pPr eaLnBrk="1" hangingPunct="1"/>
            <a:r>
              <a:rPr lang="ru-RU" altLang="ru-RU" sz="2400" smtClean="0"/>
              <a:t>Пращевидные</a:t>
            </a:r>
          </a:p>
          <a:p>
            <a:pPr eaLnBrk="1" hangingPunct="1"/>
            <a:r>
              <a:rPr lang="ru-RU" altLang="ru-RU" sz="2400" smtClean="0"/>
              <a:t>Сетчатые</a:t>
            </a:r>
          </a:p>
          <a:p>
            <a:pPr eaLnBrk="1" hangingPunct="1"/>
            <a:r>
              <a:rPr lang="ru-RU" altLang="ru-RU" sz="2400" smtClean="0"/>
              <a:t>Лейкопластырные</a:t>
            </a:r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</p:txBody>
      </p:sp>
      <p:pic>
        <p:nvPicPr>
          <p:cNvPr id="15364" name="Picture 6" descr="сетк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948488" y="1341438"/>
            <a:ext cx="1839912" cy="2236787"/>
          </a:xfrm>
        </p:spPr>
      </p:pic>
      <p:pic>
        <p:nvPicPr>
          <p:cNvPr id="15365" name="Picture 7" descr="бинпов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4149725"/>
            <a:ext cx="1795462" cy="2395538"/>
          </a:xfrm>
        </p:spPr>
      </p:pic>
      <p:pic>
        <p:nvPicPr>
          <p:cNvPr id="15366" name="Picture 10" descr="пращ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773238"/>
            <a:ext cx="188118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1" descr="SP_A0403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1547813" y="4365625"/>
            <a:ext cx="14398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04800" y="482600"/>
            <a:ext cx="86106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ru-RU" sz="2800" b="1" dirty="0">
                <a:solidFill>
                  <a:schemeClr val="bg1"/>
                </a:solidFill>
              </a:rPr>
              <a:t>Общие принципы лечения и реанимации</a:t>
            </a:r>
          </a:p>
          <a:p>
            <a:pPr marL="342900" indent="-342900" algn="ctr"/>
            <a:r>
              <a:rPr lang="ru-RU" sz="2800" dirty="0">
                <a:solidFill>
                  <a:schemeClr val="bg1"/>
                </a:solidFill>
              </a:rPr>
              <a:t>На </a:t>
            </a:r>
            <a:r>
              <a:rPr lang="ru-RU" sz="2800" dirty="0" err="1">
                <a:solidFill>
                  <a:schemeClr val="bg1"/>
                </a:solidFill>
              </a:rPr>
              <a:t>догоспитальном</a:t>
            </a:r>
            <a:r>
              <a:rPr lang="ru-RU" sz="2800" dirty="0">
                <a:solidFill>
                  <a:schemeClr val="bg1"/>
                </a:solidFill>
              </a:rPr>
              <a:t> этапе:</a:t>
            </a:r>
          </a:p>
          <a:p>
            <a:pPr marL="342900" indent="-342900"/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ru-RU" sz="2800" dirty="0">
                <a:solidFill>
                  <a:schemeClr val="bg1"/>
                </a:solidFill>
              </a:rPr>
              <a:t>покой, наложение повязок;</a:t>
            </a:r>
          </a:p>
          <a:p>
            <a:pPr marL="342900" indent="-342900">
              <a:buFontTx/>
              <a:buAutoNum type="arabicParenR"/>
            </a:pPr>
            <a:r>
              <a:rPr lang="ru-RU" sz="2800" dirty="0">
                <a:solidFill>
                  <a:schemeClr val="bg1"/>
                </a:solidFill>
              </a:rPr>
              <a:t>введение анальгетиков и </a:t>
            </a:r>
            <a:r>
              <a:rPr lang="ru-RU" sz="2800" dirty="0" err="1">
                <a:solidFill>
                  <a:schemeClr val="bg1"/>
                </a:solidFill>
              </a:rPr>
              <a:t>антигистаминиых</a:t>
            </a:r>
            <a:r>
              <a:rPr lang="ru-RU" sz="2800" dirty="0">
                <a:solidFill>
                  <a:schemeClr val="bg1"/>
                </a:solidFill>
              </a:rPr>
              <a:t> препаратов,</a:t>
            </a:r>
          </a:p>
          <a:p>
            <a:pPr marL="342900" indent="-342900">
              <a:buFontTx/>
              <a:buAutoNum type="arabicParenR"/>
            </a:pPr>
            <a:r>
              <a:rPr lang="ru-RU" sz="2800" dirty="0">
                <a:solidFill>
                  <a:schemeClr val="bg1"/>
                </a:solidFill>
              </a:rPr>
              <a:t>борьба с общим охлаждением (укутывание,  теплое питье, грелки); </a:t>
            </a:r>
          </a:p>
          <a:p>
            <a:pPr marL="342900" indent="-342900">
              <a:buFontTx/>
              <a:buAutoNum type="arabicParenR"/>
            </a:pPr>
            <a:r>
              <a:rPr lang="ru-RU" sz="2800" dirty="0">
                <a:solidFill>
                  <a:schemeClr val="bg1"/>
                </a:solidFill>
              </a:rPr>
              <a:t>компенсацию </a:t>
            </a:r>
            <a:r>
              <a:rPr lang="ru-RU" sz="2800" dirty="0" err="1">
                <a:solidFill>
                  <a:schemeClr val="bg1"/>
                </a:solidFill>
              </a:rPr>
              <a:t>плазмопотери</a:t>
            </a:r>
            <a:r>
              <a:rPr lang="ru-RU" sz="2800" dirty="0">
                <a:solidFill>
                  <a:schemeClr val="bg1"/>
                </a:solidFill>
              </a:rPr>
              <a:t> (прием щелочных растворов, парентеральное введение жидкостей)</a:t>
            </a:r>
          </a:p>
          <a:p>
            <a:pPr marL="342900" indent="-342900" algn="ctr"/>
            <a:r>
              <a:rPr lang="ru-RU" sz="2800" u="sng" dirty="0">
                <a:solidFill>
                  <a:schemeClr val="bg1"/>
                </a:solidFill>
              </a:rPr>
              <a:t>В стационаре больного помещают в противошоковую палату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28600" y="0"/>
            <a:ext cx="86106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ru-RU" sz="2800" b="1" dirty="0">
                <a:solidFill>
                  <a:schemeClr val="bg1"/>
                </a:solidFill>
              </a:rPr>
              <a:t>Основные задачи</a:t>
            </a:r>
          </a:p>
          <a:p>
            <a:pPr marL="342900" indent="-342900" algn="ctr"/>
            <a:endParaRPr lang="ru-RU" sz="28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восстановление показателей гемодинамики</a:t>
            </a:r>
          </a:p>
          <a:p>
            <a:pPr marL="342900" indent="-342900">
              <a:buFontTx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восполнение потери жидкости:</a:t>
            </a:r>
          </a:p>
          <a:p>
            <a:pPr marL="342900" indent="-342900"/>
            <a:r>
              <a:rPr lang="ru-RU" sz="2200" dirty="0">
                <a:solidFill>
                  <a:schemeClr val="bg1"/>
                </a:solidFill>
              </a:rPr>
              <a:t>1) назначение анальгетиков и болеутоляющих средств,</a:t>
            </a:r>
          </a:p>
          <a:p>
            <a:pPr marL="342900" indent="-342900"/>
            <a:r>
              <a:rPr lang="ru-RU" sz="2200" dirty="0">
                <a:solidFill>
                  <a:schemeClr val="bg1"/>
                </a:solidFill>
              </a:rPr>
              <a:t>    введение антигистаминных препаратов, назначение </a:t>
            </a:r>
            <a:r>
              <a:rPr lang="ru-RU" sz="2200" dirty="0" err="1">
                <a:solidFill>
                  <a:schemeClr val="bg1"/>
                </a:solidFill>
              </a:rPr>
              <a:t>фентанила</a:t>
            </a:r>
            <a:r>
              <a:rPr lang="ru-RU" sz="2200" dirty="0">
                <a:solidFill>
                  <a:schemeClr val="bg1"/>
                </a:solidFill>
              </a:rPr>
              <a:t> и </a:t>
            </a:r>
            <a:r>
              <a:rPr lang="ru-RU" sz="2200" dirty="0" err="1">
                <a:solidFill>
                  <a:schemeClr val="bg1"/>
                </a:solidFill>
              </a:rPr>
              <a:t>дроперидола</a:t>
            </a:r>
            <a:r>
              <a:rPr lang="ru-RU" sz="2200" dirty="0">
                <a:solidFill>
                  <a:schemeClr val="bg1"/>
                </a:solidFill>
              </a:rPr>
              <a:t>; </a:t>
            </a:r>
          </a:p>
          <a:p>
            <a:pPr marL="342900" indent="-342900"/>
            <a:r>
              <a:rPr lang="ru-RU" sz="2200" dirty="0">
                <a:solidFill>
                  <a:schemeClr val="bg1"/>
                </a:solidFill>
              </a:rPr>
              <a:t>2) улучшение деятельности сердца (сердечные гликозиды);</a:t>
            </a:r>
          </a:p>
          <a:p>
            <a:pPr marL="342900" indent="-342900">
              <a:buFontTx/>
              <a:buAutoNum type="arabicParenR" startAt="3"/>
            </a:pPr>
            <a:r>
              <a:rPr lang="ru-RU" sz="2200" dirty="0">
                <a:solidFill>
                  <a:schemeClr val="bg1"/>
                </a:solidFill>
              </a:rPr>
              <a:t>улучшение </a:t>
            </a:r>
            <a:r>
              <a:rPr lang="ru-RU" sz="2200" dirty="0" err="1">
                <a:solidFill>
                  <a:schemeClr val="bg1"/>
                </a:solidFill>
              </a:rPr>
              <a:t>микроциркуляции</a:t>
            </a:r>
            <a:r>
              <a:rPr lang="ru-RU" sz="2200" dirty="0">
                <a:solidFill>
                  <a:schemeClr val="bg1"/>
                </a:solidFill>
              </a:rPr>
              <a:t>;   </a:t>
            </a:r>
          </a:p>
          <a:p>
            <a:pPr marL="342900" indent="-342900">
              <a:buFontTx/>
              <a:buAutoNum type="arabicParenR" startAt="3"/>
            </a:pPr>
            <a:r>
              <a:rPr lang="ru-RU" sz="2200" dirty="0">
                <a:solidFill>
                  <a:schemeClr val="bg1"/>
                </a:solidFill>
              </a:rPr>
              <a:t>применение при восполненном объеме жидкости в тяжелых случаях шока гидрокортизона (125—250 мг) </a:t>
            </a:r>
          </a:p>
          <a:p>
            <a:pPr marL="342900" indent="-342900">
              <a:buFontTx/>
              <a:buAutoNum type="arabicParenR" startAt="3"/>
            </a:pPr>
            <a:r>
              <a:rPr lang="ru-RU" sz="2200" dirty="0">
                <a:solidFill>
                  <a:schemeClr val="bg1"/>
                </a:solidFill>
              </a:rPr>
              <a:t>ингаляции кислорода;</a:t>
            </a:r>
          </a:p>
          <a:p>
            <a:pPr marL="342900" indent="-342900">
              <a:buFontTx/>
              <a:buAutoNum type="arabicParenR" startAt="3"/>
            </a:pPr>
            <a:r>
              <a:rPr lang="ru-RU" sz="2200" dirty="0">
                <a:solidFill>
                  <a:schemeClr val="bg1"/>
                </a:solidFill>
              </a:rPr>
              <a:t>нормализация функции почек раннее назначение бактериофага, стафилококкового анатоксина;</a:t>
            </a:r>
          </a:p>
          <a:p>
            <a:pPr marL="342900" indent="-342900">
              <a:buFontTx/>
              <a:buAutoNum type="arabicParenR" startAt="3"/>
            </a:pPr>
            <a:r>
              <a:rPr lang="ru-RU" sz="2200" dirty="0" err="1">
                <a:solidFill>
                  <a:schemeClr val="bg1"/>
                </a:solidFill>
              </a:rPr>
              <a:t>инфузионно-трансфузионное</a:t>
            </a:r>
            <a:r>
              <a:rPr lang="ru-RU" sz="2200" dirty="0">
                <a:solidFill>
                  <a:schemeClr val="bg1"/>
                </a:solidFill>
              </a:rPr>
              <a:t> лечение:  введение цельной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крови, препаратов плазмы крови, средств, нормализующих гемодинамику, препаратов </a:t>
            </a:r>
            <a:r>
              <a:rPr lang="ru-RU" sz="2200" dirty="0" err="1">
                <a:solidFill>
                  <a:schemeClr val="bg1"/>
                </a:solidFill>
              </a:rPr>
              <a:t>дезинтоксикационного</a:t>
            </a:r>
            <a:r>
              <a:rPr lang="ru-RU" sz="2200" dirty="0">
                <a:solidFill>
                  <a:schemeClr val="bg1"/>
                </a:solidFill>
              </a:rPr>
              <a:t> действия, водно-солевых растворов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85344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Химические ожоги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возникают под действием на кожу, слизистые оболочки концентрированных растворов кислот, щелочей, солей некоторых тяжелых металлов, токсических газов (иприт, люизит)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Глубина поражения зависит от: 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природы вещества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концентрации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температуры окружающей среды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времени действия на ткани</a:t>
            </a:r>
          </a:p>
          <a:p>
            <a:r>
              <a:rPr lang="ru-RU" b="1" u="sng" dirty="0" err="1">
                <a:solidFill>
                  <a:schemeClr val="bg1"/>
                </a:solidFill>
              </a:rPr>
              <a:t>Коагуляционный</a:t>
            </a:r>
            <a:r>
              <a:rPr lang="ru-RU" b="1" u="sng" dirty="0">
                <a:solidFill>
                  <a:schemeClr val="bg1"/>
                </a:solidFill>
              </a:rPr>
              <a:t> некроз</a:t>
            </a:r>
            <a:r>
              <a:rPr lang="ru-RU" dirty="0">
                <a:solidFill>
                  <a:schemeClr val="bg1"/>
                </a:solidFill>
              </a:rPr>
              <a:t> с формированием плотного поверхностного струпа.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Воздействие на ткани кислот, 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Воздействие на соли тяжелых металлов</a:t>
            </a:r>
          </a:p>
          <a:p>
            <a:r>
              <a:rPr lang="ru-RU" b="1" u="sng" dirty="0" err="1">
                <a:solidFill>
                  <a:schemeClr val="bg1"/>
                </a:solidFill>
              </a:rPr>
              <a:t>Колликвационный</a:t>
            </a:r>
            <a:r>
              <a:rPr lang="ru-RU" b="1" u="sng" dirty="0">
                <a:solidFill>
                  <a:schemeClr val="bg1"/>
                </a:solidFill>
              </a:rPr>
              <a:t> некроз( влажным). 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Воздействие концентрированных растворов щелочей 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глубокое поражение тканей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Появление некроза с образующимся мягким белым струпом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При осмотре: 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четко очерченные границы поражения кожи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полосы («потеки»)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небольшие пятна некроза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04800" y="311150"/>
            <a:ext cx="85344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Химические ожоги 1 и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степени - поверхностные,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III </a:t>
            </a:r>
            <a:r>
              <a:rPr lang="ru-RU" sz="2400" dirty="0">
                <a:solidFill>
                  <a:schemeClr val="bg1"/>
                </a:solidFill>
              </a:rPr>
              <a:t>и</a:t>
            </a:r>
            <a:r>
              <a:rPr lang="en-US" sz="2400" dirty="0">
                <a:solidFill>
                  <a:schemeClr val="bg1"/>
                </a:solidFill>
              </a:rPr>
              <a:t> IV </a:t>
            </a:r>
            <a:r>
              <a:rPr lang="ru-RU" sz="2400" dirty="0">
                <a:solidFill>
                  <a:schemeClr val="bg1"/>
                </a:solidFill>
              </a:rPr>
              <a:t>степени - глубокие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Ожог </a:t>
            </a:r>
            <a:r>
              <a:rPr lang="en-US" sz="2400" dirty="0">
                <a:solidFill>
                  <a:schemeClr val="bg1"/>
                </a:solidFill>
              </a:rPr>
              <a:t>I </a:t>
            </a:r>
            <a:r>
              <a:rPr lang="ru-RU" sz="2400" dirty="0">
                <a:solidFill>
                  <a:schemeClr val="bg1"/>
                </a:solidFill>
              </a:rPr>
              <a:t>степени 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Жалобы: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боль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жжение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При осмотре: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ограниченная гиперемия 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отек кожи 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обострение болевой чувствительности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Струп очень тонкий, легко собирается в складку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При глубоких (</a:t>
            </a:r>
            <a:r>
              <a:rPr lang="en-US" sz="2400" dirty="0">
                <a:solidFill>
                  <a:schemeClr val="bg1"/>
                </a:solidFill>
              </a:rPr>
              <a:t>III </a:t>
            </a:r>
            <a:r>
              <a:rPr lang="ru-RU" sz="2400" dirty="0">
                <a:solidFill>
                  <a:schemeClr val="bg1"/>
                </a:solidFill>
              </a:rPr>
              <a:t>— </a:t>
            </a:r>
            <a:r>
              <a:rPr lang="en-US" sz="2400" dirty="0">
                <a:solidFill>
                  <a:schemeClr val="bg1"/>
                </a:solidFill>
              </a:rPr>
              <a:t>IV </a:t>
            </a:r>
            <a:r>
              <a:rPr lang="ru-RU" sz="2400" dirty="0">
                <a:solidFill>
                  <a:schemeClr val="bg1"/>
                </a:solidFill>
              </a:rPr>
              <a:t>степени) 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струп плотный и толстый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влажный некроз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Оказание первой помощи :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удаление химического вещества с поверхности кожи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промывание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наложение сухой асептической повязки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09600" y="1585913"/>
            <a:ext cx="815340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Виды повреждений тканей при </a:t>
            </a:r>
            <a:r>
              <a:rPr lang="ru-RU" sz="3600" b="1" dirty="0" err="1">
                <a:solidFill>
                  <a:schemeClr val="bg1"/>
                </a:solidFill>
              </a:rPr>
              <a:t>электроожогах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>
              <a:buFontTx/>
              <a:buChar char="•"/>
            </a:pPr>
            <a:endParaRPr lang="ru-RU" sz="36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Тепловые</a:t>
            </a:r>
          </a:p>
          <a:p>
            <a:pPr>
              <a:buFontTx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Электрохимические</a:t>
            </a:r>
          </a:p>
          <a:p>
            <a:pPr>
              <a:buFontTx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Общие биологические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Тепловые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 зависит от величины тока</a:t>
            </a:r>
          </a:p>
          <a:p>
            <a:pPr>
              <a:buFontTx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 сопротивления тканей </a:t>
            </a:r>
          </a:p>
          <a:p>
            <a:pPr>
              <a:buFontTx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 времени контакта с проводником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Подвергаются: мышцы, кровеносные сосуды, обладающие высокой </a:t>
            </a:r>
            <a:r>
              <a:rPr lang="ru-RU" sz="3200" dirty="0" err="1">
                <a:solidFill>
                  <a:schemeClr val="bg1"/>
                </a:solidFill>
              </a:rPr>
              <a:t>токопроводностью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Электрохимические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изменение концентрации ионов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поляризация в электрическом поле заряженных молекул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При действии тока внутриклеточные белки превращаются в гель с образованием </a:t>
            </a:r>
            <a:r>
              <a:rPr lang="ru-RU" sz="2800" dirty="0" err="1">
                <a:solidFill>
                  <a:schemeClr val="bg1"/>
                </a:solidFill>
              </a:rPr>
              <a:t>коагуляционного</a:t>
            </a:r>
            <a:r>
              <a:rPr lang="ru-RU" sz="2800" dirty="0">
                <a:solidFill>
                  <a:schemeClr val="bg1"/>
                </a:solidFill>
              </a:rPr>
              <a:t> некроза. Агрегация тромбоцитов и лейкоцитов вызывает тромбоз мелких кровеносных сосудов с расстройством кровообращения и развитием вторичного некроза.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04800" y="134938"/>
            <a:ext cx="85344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Общие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биологические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судорожное сокращение мускулатуры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электрошоком с потерей сознания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остановкой дыхания и фибрилляцией желудочков сердца.</a:t>
            </a:r>
          </a:p>
          <a:p>
            <a:pPr>
              <a:buFontTx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Особенности: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полная безболезненность вследствие гибели нервных окончаний</a:t>
            </a:r>
          </a:p>
          <a:p>
            <a:pPr>
              <a:buFontTx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прогрессирующий некроз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Поражение мышц сопровождается их отслоением, кровоизлияниями, </a:t>
            </a:r>
            <a:r>
              <a:rPr lang="ru-RU" sz="2000" dirty="0" err="1">
                <a:solidFill>
                  <a:schemeClr val="bg1"/>
                </a:solidFill>
              </a:rPr>
              <a:t>туннелизацией</a:t>
            </a:r>
            <a:r>
              <a:rPr lang="ru-RU" sz="2000" dirty="0">
                <a:solidFill>
                  <a:schemeClr val="bg1"/>
                </a:solidFill>
              </a:rPr>
              <a:t> и некрозом.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Поражение костей вследствие электролиза сопровождается, растворением солей фосфора и кальция, образуется жемчуг,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При поражении крупных сосудов могут развиться некроз тканей, гангрена органа,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5344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Первая помощь</a:t>
            </a:r>
          </a:p>
          <a:p>
            <a:pPr algn="ctr"/>
            <a:endParaRPr lang="ru-RU" sz="32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Освобождение больного от </a:t>
            </a:r>
            <a:r>
              <a:rPr lang="ru-RU" sz="2400" dirty="0" err="1">
                <a:solidFill>
                  <a:schemeClr val="bg1"/>
                </a:solidFill>
              </a:rPr>
              <a:t>токонесущего</a:t>
            </a:r>
            <a:r>
              <a:rPr lang="ru-RU" sz="2400" dirty="0">
                <a:solidFill>
                  <a:schemeClr val="bg1"/>
                </a:solidFill>
              </a:rPr>
              <a:t> проводник	 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проведение реанимационных мероприятий	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наложение повязки на места </a:t>
            </a:r>
            <a:r>
              <a:rPr lang="ru-RU" sz="2400" dirty="0" err="1">
                <a:solidFill>
                  <a:schemeClr val="bg1"/>
                </a:solidFill>
              </a:rPr>
              <a:t>электроожога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При вдыхании горячих газообразных веществ, раскаленного воздуха возможен термический ожог дыхательных путей. Осиплость голоса, покраснение слизистой оболочки рта с белесоватыми налетами и следами копоти указывают на ожог дыхательных путей.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Хирургическая обработка</a:t>
            </a:r>
            <a:r>
              <a:rPr lang="ru-RU" sz="2400" dirty="0">
                <a:solidFill>
                  <a:schemeClr val="bg1"/>
                </a:solidFill>
              </a:rPr>
              <a:t> — </a:t>
            </a:r>
            <a:r>
              <a:rPr lang="ru-RU" sz="2400" dirty="0" err="1">
                <a:solidFill>
                  <a:schemeClr val="bg1"/>
                </a:solidFill>
              </a:rPr>
              <a:t>некрэктомия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ранняя </a:t>
            </a:r>
            <a:r>
              <a:rPr lang="ru-RU" sz="2400" dirty="0" err="1">
                <a:solidFill>
                  <a:schemeClr val="bg1"/>
                </a:solidFill>
              </a:rPr>
              <a:t>остеонекрэктомия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ампутация</a:t>
            </a:r>
          </a:p>
          <a:p>
            <a:pPr>
              <a:spcBef>
                <a:spcPct val="50000"/>
              </a:spcBef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38200" y="152400"/>
            <a:ext cx="70866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Отморожения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r>
              <a:rPr lang="ru-RU" b="1" dirty="0">
                <a:solidFill>
                  <a:schemeClr val="bg1"/>
                </a:solidFill>
              </a:rPr>
              <a:t>Отморожение </a:t>
            </a:r>
            <a:r>
              <a:rPr lang="ru-RU" dirty="0">
                <a:solidFill>
                  <a:schemeClr val="bg1"/>
                </a:solidFill>
              </a:rPr>
              <a:t>местное поражение холодом кожи и глубжележащих тканей.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ПЕРИОДЫ:</a:t>
            </a:r>
          </a:p>
          <a:p>
            <a:pPr>
              <a:buFontTx/>
              <a:buChar char="•"/>
            </a:pPr>
            <a:r>
              <a:rPr lang="ru-RU" dirty="0" err="1">
                <a:solidFill>
                  <a:schemeClr val="bg1"/>
                </a:solidFill>
              </a:rPr>
              <a:t>дореактивныи</a:t>
            </a:r>
            <a:r>
              <a:rPr lang="ru-RU" dirty="0">
                <a:solidFill>
                  <a:schemeClr val="bg1"/>
                </a:solidFill>
              </a:rPr>
              <a:t> (скрытый)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реактивный.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Дореактивный</a:t>
            </a:r>
            <a:r>
              <a:rPr lang="ru-RU" b="1" dirty="0">
                <a:solidFill>
                  <a:schemeClr val="bg1"/>
                </a:solidFill>
              </a:rPr>
              <a:t> период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Кожа в области отморожения чаще всего бледная, реже </a:t>
            </a:r>
            <a:r>
              <a:rPr lang="ru-RU" dirty="0" err="1">
                <a:solidFill>
                  <a:schemeClr val="bg1"/>
                </a:solidFill>
              </a:rPr>
              <a:t>цианотичная</a:t>
            </a:r>
            <a:r>
              <a:rPr lang="ru-RU" dirty="0">
                <a:solidFill>
                  <a:schemeClr val="bg1"/>
                </a:solidFill>
              </a:rPr>
              <a:t>, на ощупь холодная, чувствительность ее снижена или утрачена полностью, продолжается от нескольких часов до суток — до начала согревания и восстановления кровообращения.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Реактивный период</a:t>
            </a:r>
            <a:r>
              <a:rPr lang="ru-RU" dirty="0">
                <a:solidFill>
                  <a:schemeClr val="bg1"/>
                </a:solidFill>
              </a:rPr>
              <a:t> (с момента согревания пораженного органа и восстановления кровообращения). </a:t>
            </a:r>
          </a:p>
          <a:p>
            <a:r>
              <a:rPr lang="ru-RU" b="1" dirty="0">
                <a:solidFill>
                  <a:schemeClr val="bg1"/>
                </a:solidFill>
              </a:rPr>
              <a:t>Различают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ранний период  </a:t>
            </a:r>
          </a:p>
          <a:p>
            <a:r>
              <a:rPr lang="ru-RU" dirty="0">
                <a:solidFill>
                  <a:schemeClr val="bg1"/>
                </a:solidFill>
              </a:rPr>
              <a:t>поздний период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640763" cy="1143000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 </a:t>
            </a:r>
            <a:r>
              <a:rPr lang="ru-RU" altLang="ru-RU" sz="3200" smtClean="0"/>
              <a:t>Некоторые правила наложения </a:t>
            </a:r>
            <a:br>
              <a:rPr lang="ru-RU" altLang="ru-RU" sz="3200" smtClean="0"/>
            </a:br>
            <a:r>
              <a:rPr lang="ru-RU" altLang="ru-RU" sz="3200" smtClean="0"/>
              <a:t>бинтовых    повязок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Бинт удерживают в правой руке</a:t>
            </a:r>
          </a:p>
          <a:p>
            <a:pPr eaLnBrk="1" hangingPunct="1"/>
            <a:r>
              <a:rPr lang="ru-RU" altLang="ru-RU" sz="2400" smtClean="0"/>
              <a:t>Бинтование начинают от более узкого места к широкому, т.е. от периферии к туловищу</a:t>
            </a:r>
          </a:p>
          <a:p>
            <a:pPr eaLnBrk="1" hangingPunct="1"/>
            <a:r>
              <a:rPr lang="ru-RU" altLang="ru-RU" sz="2400" smtClean="0"/>
              <a:t>Перевязку начинают  и заканчивают с наложения  циркулярной повязки</a:t>
            </a:r>
          </a:p>
          <a:p>
            <a:pPr eaLnBrk="1" hangingPunct="1"/>
            <a:r>
              <a:rPr lang="ru-RU" altLang="ru-RU" sz="2400" smtClean="0"/>
              <a:t>Направление витков повязки слева направо</a:t>
            </a:r>
          </a:p>
          <a:p>
            <a:pPr eaLnBrk="1" hangingPunct="1"/>
            <a:r>
              <a:rPr lang="ru-RU" altLang="ru-RU" sz="2400" smtClean="0"/>
              <a:t>Бинт наматывается с легким натяжением, но повязка не должна быть очень тугой…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81534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ru-RU" sz="2400" b="1" dirty="0">
                <a:solidFill>
                  <a:schemeClr val="bg1"/>
                </a:solidFill>
              </a:rPr>
              <a:t>Ранний реактивный период</a:t>
            </a:r>
            <a:r>
              <a:rPr lang="ru-RU" sz="2400" dirty="0">
                <a:solidFill>
                  <a:schemeClr val="bg1"/>
                </a:solidFill>
              </a:rPr>
              <a:t> (12 ч) характеризуется:</a:t>
            </a:r>
          </a:p>
          <a:p>
            <a:pPr marL="457200" indent="-4572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нарушением </a:t>
            </a:r>
            <a:r>
              <a:rPr lang="ru-RU" sz="2400" dirty="0" err="1">
                <a:solidFill>
                  <a:schemeClr val="bg1"/>
                </a:solidFill>
              </a:rPr>
              <a:t>микроциркуляции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</a:p>
          <a:p>
            <a:pPr marL="457200" indent="-4572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изменениями в стенке сосуда,</a:t>
            </a:r>
          </a:p>
          <a:p>
            <a:pPr marL="457200" indent="-457200">
              <a:buFontTx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гиперкоагуляцией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образованием тромба.</a:t>
            </a:r>
          </a:p>
          <a:p>
            <a:pPr marL="457200" indent="-457200"/>
            <a:endParaRPr lang="ru-RU" sz="2400" dirty="0">
              <a:solidFill>
                <a:schemeClr val="bg1"/>
              </a:solidFill>
            </a:endParaRPr>
          </a:p>
          <a:p>
            <a:pPr marL="457200" indent="-457200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Поздний реактивный</a:t>
            </a:r>
            <a:r>
              <a:rPr lang="ru-RU" sz="2400" dirty="0">
                <a:solidFill>
                  <a:schemeClr val="bg1"/>
                </a:solidFill>
              </a:rPr>
              <a:t> (наступает вслед за ранним) и характеризуется: </a:t>
            </a:r>
          </a:p>
          <a:p>
            <a:pPr marL="457200" indent="-4572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развитием некротических изменений</a:t>
            </a:r>
          </a:p>
          <a:p>
            <a:pPr marL="457200" indent="-4572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инфекционных осложнений</a:t>
            </a:r>
          </a:p>
          <a:p>
            <a:pPr marL="457200" indent="-457200"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интоксикация, </a:t>
            </a:r>
          </a:p>
          <a:p>
            <a:pPr marL="457200" indent="-457200">
              <a:buFontTx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анемля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</a:p>
          <a:p>
            <a:pPr marL="457200" indent="-457200">
              <a:buFontTx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гипопротеинемия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pPr marL="457200" indent="-457200"/>
            <a:endParaRPr lang="ru-RU" sz="2400" dirty="0">
              <a:solidFill>
                <a:schemeClr val="bg1"/>
              </a:solidFill>
            </a:endParaRPr>
          </a:p>
          <a:p>
            <a:pPr marL="457200" indent="-457200" algn="ctr"/>
            <a:r>
              <a:rPr lang="ru-RU" sz="2400" b="1" dirty="0">
                <a:solidFill>
                  <a:schemeClr val="bg1"/>
                </a:solidFill>
              </a:rPr>
              <a:t>4 степени отморожения</a:t>
            </a:r>
          </a:p>
          <a:p>
            <a:pPr marL="457200" indent="-457200"/>
            <a:r>
              <a:rPr lang="en-US" sz="2400" dirty="0">
                <a:solidFill>
                  <a:schemeClr val="bg1"/>
                </a:solidFill>
              </a:rPr>
              <a:t>I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степени — поверхностные отморожения, </a:t>
            </a:r>
          </a:p>
          <a:p>
            <a:pPr marL="457200" indent="-457200"/>
            <a:r>
              <a:rPr lang="en-US" sz="2400" dirty="0">
                <a:solidFill>
                  <a:schemeClr val="bg1"/>
                </a:solidFill>
              </a:rPr>
              <a:t>III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en-US" sz="2400" dirty="0">
                <a:solidFill>
                  <a:schemeClr val="bg1"/>
                </a:solidFill>
              </a:rPr>
              <a:t>IV </a:t>
            </a:r>
            <a:r>
              <a:rPr lang="ru-RU" sz="2400" dirty="0">
                <a:solidFill>
                  <a:schemeClr val="bg1"/>
                </a:solidFill>
              </a:rPr>
              <a:t>— глубокие.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8229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При отморожении </a:t>
            </a:r>
            <a:r>
              <a:rPr lang="en-US" sz="2400" dirty="0">
                <a:solidFill>
                  <a:schemeClr val="bg1"/>
                </a:solidFill>
              </a:rPr>
              <a:t>I </a:t>
            </a:r>
            <a:r>
              <a:rPr lang="ru-RU" sz="2400" dirty="0">
                <a:solidFill>
                  <a:schemeClr val="bg1"/>
                </a:solidFill>
              </a:rPr>
              <a:t>степени -расстройство кровообращения без некротических изменений тканей. Полное выздоровление наступает к 5-7 дню.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Отморожение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степени характеризуется повреждением поверхностного слоя кожи, разрушенные элементы кожи спустя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1—2 недели восстанавливаются.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en-US" sz="2400" dirty="0">
                <a:solidFill>
                  <a:schemeClr val="bg1"/>
                </a:solidFill>
              </a:rPr>
              <a:t>III </a:t>
            </a:r>
            <a:r>
              <a:rPr lang="ru-RU" sz="2400" dirty="0">
                <a:solidFill>
                  <a:schemeClr val="bg1"/>
                </a:solidFill>
              </a:rPr>
              <a:t>степени отморожения некрозу подвергается вся толща кожи, после отторжения струпа развивается рубцовая ткань.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При </a:t>
            </a:r>
            <a:r>
              <a:rPr lang="en-US" sz="2400" dirty="0">
                <a:solidFill>
                  <a:schemeClr val="bg1"/>
                </a:solidFill>
              </a:rPr>
              <a:t>IV </a:t>
            </a:r>
            <a:r>
              <a:rPr lang="ru-RU" sz="2400" dirty="0">
                <a:solidFill>
                  <a:schemeClr val="bg1"/>
                </a:solidFill>
              </a:rPr>
              <a:t>степени некрозу подвергаются глубжележащие ткани, граница некроза на глубине проходит на уровне костей и суставов. Развитие сухой или влажной гангрены</a:t>
            </a:r>
            <a:r>
              <a:rPr lang="ru-RU" dirty="0">
                <a:solidFill>
                  <a:schemeClr val="bg1"/>
                </a:solidFill>
              </a:rPr>
              <a:t>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Факторы, снижающие общую сопротивляемость организма воздействию холода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 </a:t>
            </a:r>
            <a:r>
              <a:rPr lang="ru-RU" sz="2400" dirty="0">
                <a:solidFill>
                  <a:schemeClr val="bg1"/>
                </a:solidFill>
              </a:rPr>
              <a:t>истощение,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переутомление,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кровопотеря,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шок,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авитаминозы,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алкогольное опьянение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облитерирующие</a:t>
            </a:r>
            <a:r>
              <a:rPr lang="ru-RU" sz="2400" dirty="0">
                <a:solidFill>
                  <a:schemeClr val="bg1"/>
                </a:solidFill>
              </a:rPr>
              <a:t> заболевания сосудов,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нарушения иннервации,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трофические расстройства в тканях,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ранее перенесенные отморожения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04800" y="849313"/>
            <a:ext cx="84582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При </a:t>
            </a:r>
            <a:r>
              <a:rPr lang="ru-RU" sz="2800" b="1" u="sng" dirty="0">
                <a:solidFill>
                  <a:schemeClr val="bg1"/>
                </a:solidFill>
              </a:rPr>
              <a:t>отморожении </a:t>
            </a:r>
            <a:r>
              <a:rPr lang="en-US" sz="2800" b="1" u="sng" dirty="0">
                <a:solidFill>
                  <a:schemeClr val="bg1"/>
                </a:solidFill>
              </a:rPr>
              <a:t>I </a:t>
            </a:r>
            <a:r>
              <a:rPr lang="ru-RU" sz="2800" b="1" u="sng" dirty="0">
                <a:solidFill>
                  <a:schemeClr val="bg1"/>
                </a:solidFill>
              </a:rPr>
              <a:t>степени</a:t>
            </a:r>
            <a:r>
              <a:rPr lang="ru-RU" sz="2800" dirty="0">
                <a:solidFill>
                  <a:schemeClr val="bg1"/>
                </a:solidFill>
              </a:rPr>
              <a:t> жалобы: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появление боли,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бледность кожи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гиперемией,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отёк тканей 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При </a:t>
            </a:r>
            <a:r>
              <a:rPr lang="ru-RU" sz="2800" b="1" u="sng" dirty="0">
                <a:solidFill>
                  <a:schemeClr val="bg1"/>
                </a:solidFill>
              </a:rPr>
              <a:t>отморожении </a:t>
            </a:r>
            <a:r>
              <a:rPr lang="en-US" sz="2800" b="1" u="sng" dirty="0">
                <a:solidFill>
                  <a:schemeClr val="bg1"/>
                </a:solidFill>
              </a:rPr>
              <a:t>II </a:t>
            </a:r>
            <a:r>
              <a:rPr lang="ru-RU" sz="2800" b="1" u="sng" dirty="0">
                <a:solidFill>
                  <a:schemeClr val="bg1"/>
                </a:solidFill>
              </a:rPr>
              <a:t>степени</a:t>
            </a:r>
            <a:r>
              <a:rPr lang="ru-RU" sz="2800" dirty="0">
                <a:solidFill>
                  <a:schemeClr val="bg1"/>
                </a:solidFill>
              </a:rPr>
              <a:t> жалобы: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зуд кожи,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жжение,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напряженность тканей,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образование пузырей,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отёк тканей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304800" y="0"/>
            <a:ext cx="8458200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При </a:t>
            </a:r>
            <a:r>
              <a:rPr lang="ru-RU" sz="2800" b="1" u="sng" dirty="0">
                <a:solidFill>
                  <a:schemeClr val="bg1"/>
                </a:solidFill>
              </a:rPr>
              <a:t>отморожении </a:t>
            </a:r>
            <a:r>
              <a:rPr lang="en-US" sz="2800" b="1" u="sng" dirty="0">
                <a:solidFill>
                  <a:schemeClr val="bg1"/>
                </a:solidFill>
              </a:rPr>
              <a:t>III</a:t>
            </a:r>
            <a:r>
              <a:rPr lang="en-US" sz="2800" u="sng" dirty="0">
                <a:solidFill>
                  <a:schemeClr val="bg1"/>
                </a:solidFill>
              </a:rPr>
              <a:t> </a:t>
            </a:r>
            <a:r>
              <a:rPr lang="ru-RU" sz="2800" b="1" u="sng" dirty="0">
                <a:solidFill>
                  <a:schemeClr val="bg1"/>
                </a:solidFill>
              </a:rPr>
              <a:t>степени</a:t>
            </a:r>
            <a:r>
              <a:rPr lang="ru-RU" sz="2800" dirty="0">
                <a:solidFill>
                  <a:schemeClr val="bg1"/>
                </a:solidFill>
              </a:rPr>
              <a:t> жалобы: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продолжительная боль,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кожа багрово-синюшного цвета, холодная на ощупь.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отёк тканей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чувствительность утрачена.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сухой или влажный некроз кожи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При </a:t>
            </a:r>
            <a:r>
              <a:rPr lang="ru-RU" sz="2800" b="1" u="sng" dirty="0">
                <a:solidFill>
                  <a:schemeClr val="bg1"/>
                </a:solidFill>
              </a:rPr>
              <a:t>отморожении </a:t>
            </a:r>
            <a:r>
              <a:rPr lang="en-US" sz="2800" b="1" u="sng" dirty="0">
                <a:solidFill>
                  <a:schemeClr val="bg1"/>
                </a:solidFill>
              </a:rPr>
              <a:t>IV </a:t>
            </a:r>
            <a:r>
              <a:rPr lang="ru-RU" sz="2800" b="1" u="sng" dirty="0">
                <a:solidFill>
                  <a:schemeClr val="bg1"/>
                </a:solidFill>
              </a:rPr>
              <a:t>степени</a:t>
            </a:r>
            <a:r>
              <a:rPr lang="ru-RU" sz="2800" dirty="0">
                <a:solidFill>
                  <a:schemeClr val="bg1"/>
                </a:solidFill>
              </a:rPr>
              <a:t> жалобы: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участок кожи бледный или синюшный.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чувствительность утрачена,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конечность холодная на ощупь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дряблые пузыри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отёк тканей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сухая или влажная гангрена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6106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2400" b="1" dirty="0"/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Первая помощь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быстрое согревание поражённой части (их помещают в ножную или ручную ванну с водой температуры 18—20°С)</a:t>
            </a:r>
          </a:p>
          <a:p>
            <a:pPr>
              <a:buFontTx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массаж конечностей</a:t>
            </a:r>
          </a:p>
          <a:p>
            <a:pPr>
              <a:buFontTx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высушивание </a:t>
            </a:r>
          </a:p>
          <a:p>
            <a:pPr>
              <a:buFontTx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обработка </a:t>
            </a:r>
            <a:r>
              <a:rPr lang="ru-RU" sz="2400" i="1" dirty="0">
                <a:solidFill>
                  <a:schemeClr val="bg1"/>
                </a:solidFill>
              </a:rPr>
              <a:t>70% </a:t>
            </a:r>
            <a:r>
              <a:rPr lang="ru-RU" sz="2400" dirty="0">
                <a:solidFill>
                  <a:schemeClr val="bg1"/>
                </a:solidFill>
              </a:rPr>
              <a:t>спиртом </a:t>
            </a:r>
          </a:p>
          <a:p>
            <a:pPr>
              <a:buFontTx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наложение асептической повязки</a:t>
            </a:r>
          </a:p>
          <a:p>
            <a:pPr>
              <a:buFontTx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утепление толстым слоем серой ваты</a:t>
            </a:r>
          </a:p>
          <a:p>
            <a:pPr>
              <a:buFontTx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применение теплоизолирующей повязки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85344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ЛЕЧЕНИЕ</a:t>
            </a:r>
          </a:p>
          <a:p>
            <a:endParaRPr lang="ru-RU" sz="2400" b="1" dirty="0">
              <a:solidFill>
                <a:srgbClr val="EE710A"/>
              </a:solidFill>
            </a:endParaRPr>
          </a:p>
          <a:p>
            <a:pPr algn="ctr"/>
            <a:r>
              <a:rPr lang="ru-RU" sz="2400" u="sng" dirty="0">
                <a:solidFill>
                  <a:schemeClr val="bg1"/>
                </a:solidFill>
              </a:rPr>
              <a:t>Консервативное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инфузионная</a:t>
            </a:r>
            <a:r>
              <a:rPr lang="ru-RU" sz="2400" dirty="0">
                <a:solidFill>
                  <a:schemeClr val="bg1"/>
                </a:solidFill>
              </a:rPr>
              <a:t> терапия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внутриартериальные и внутривенные </a:t>
            </a:r>
            <a:r>
              <a:rPr lang="ru-RU" sz="2400" dirty="0" err="1">
                <a:solidFill>
                  <a:schemeClr val="bg1"/>
                </a:solidFill>
              </a:rPr>
              <a:t>инфузии</a:t>
            </a:r>
            <a:r>
              <a:rPr lang="ru-RU" sz="2400" dirty="0">
                <a:solidFill>
                  <a:schemeClr val="bg1"/>
                </a:solidFill>
              </a:rPr>
              <a:t> препаратов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спазмолитические средства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кровезамещающие жидкости </a:t>
            </a:r>
            <a:r>
              <a:rPr lang="ru-RU" sz="2400" dirty="0" err="1">
                <a:solidFill>
                  <a:schemeClr val="bg1"/>
                </a:solidFill>
              </a:rPr>
              <a:t>дезинтоксикационного</a:t>
            </a:r>
            <a:r>
              <a:rPr lang="ru-RU" sz="2400" dirty="0">
                <a:solidFill>
                  <a:schemeClr val="bg1"/>
                </a:solidFill>
              </a:rPr>
              <a:t> действия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кристаллоидные</a:t>
            </a:r>
            <a:r>
              <a:rPr lang="ru-RU" sz="2400" dirty="0">
                <a:solidFill>
                  <a:schemeClr val="bg1"/>
                </a:solidFill>
              </a:rPr>
              <a:t> растворы.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дезинтоксикационные</a:t>
            </a:r>
            <a:r>
              <a:rPr lang="ru-RU" sz="2400" dirty="0">
                <a:solidFill>
                  <a:schemeClr val="bg1"/>
                </a:solidFill>
              </a:rPr>
              <a:t> препараты,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компоненты крови,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иммунологические препараты,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препараты для парентерального питания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использование антибиотиков, бактериофагов, химические антисептиков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5344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ЛЕЧЕНИЕ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u="sng" dirty="0">
                <a:solidFill>
                  <a:schemeClr val="bg1"/>
                </a:solidFill>
              </a:rPr>
              <a:t>Хирургическое лечение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иссечение некротических тканей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замещение дефекта собственными тканями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применение </a:t>
            </a:r>
            <a:r>
              <a:rPr lang="ru-RU" sz="2400" dirty="0" err="1">
                <a:solidFill>
                  <a:schemeClr val="bg1"/>
                </a:solidFill>
              </a:rPr>
              <a:t>некротомии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некрэктомии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ампутация конечности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восстановительные </a:t>
            </a:r>
          </a:p>
          <a:p>
            <a:pPr>
              <a:buFontTx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 реконструктивные операции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 </a:t>
            </a:r>
          </a:p>
          <a:p>
            <a:pPr>
              <a:spcBef>
                <a:spcPct val="50000"/>
              </a:spcBef>
            </a:pP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33400" y="528638"/>
            <a:ext cx="81534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Замерзание</a:t>
            </a:r>
          </a:p>
          <a:p>
            <a:r>
              <a:rPr lang="ru-RU" sz="2800" dirty="0">
                <a:solidFill>
                  <a:schemeClr val="bg1"/>
                </a:solidFill>
              </a:rPr>
              <a:t>Это тяжелое патологическое состояние организма, возникающее при понижении температуры тела ниже 34°С, в прямой кишке — ниже 35°С. 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b="1" u="sng" dirty="0">
                <a:solidFill>
                  <a:schemeClr val="bg1"/>
                </a:solidFill>
              </a:rPr>
              <a:t>3 степени (формы) общего охлаждения:</a:t>
            </a:r>
          </a:p>
          <a:p>
            <a:pPr>
              <a:buFontTx/>
              <a:buChar char="•"/>
            </a:pPr>
            <a:r>
              <a:rPr lang="ru-RU" sz="2800" b="1" dirty="0">
                <a:solidFill>
                  <a:schemeClr val="bg1"/>
                </a:solidFill>
              </a:rPr>
              <a:t> легкая</a:t>
            </a:r>
            <a:r>
              <a:rPr lang="ru-RU" sz="2800" dirty="0">
                <a:solidFill>
                  <a:schemeClr val="bg1"/>
                </a:solidFill>
              </a:rPr>
              <a:t> (адинамическую) при снижении температуры тела до 35—34°С;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средней тяжести</a:t>
            </a:r>
            <a:r>
              <a:rPr lang="ru-RU" sz="2800" dirty="0">
                <a:solidFill>
                  <a:schemeClr val="bg1"/>
                </a:solidFill>
              </a:rPr>
              <a:t> (</a:t>
            </a:r>
            <a:r>
              <a:rPr lang="ru-RU" sz="2800" dirty="0" err="1">
                <a:solidFill>
                  <a:schemeClr val="bg1"/>
                </a:solidFill>
              </a:rPr>
              <a:t>ступорозная</a:t>
            </a:r>
            <a:r>
              <a:rPr lang="ru-RU" sz="2800" dirty="0">
                <a:solidFill>
                  <a:schemeClr val="bg1"/>
                </a:solidFill>
              </a:rPr>
              <a:t> форма) при снижении температуры тела до 33—29°С;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тяжелая</a:t>
            </a:r>
            <a:r>
              <a:rPr lang="ru-RU" sz="2800" dirty="0">
                <a:solidFill>
                  <a:schemeClr val="bg1"/>
                </a:solidFill>
              </a:rPr>
              <a:t> (судорожная форма) при снижении температуры тела ниже 29°С.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533400" y="650875"/>
            <a:ext cx="81534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Легкая степень характеризуется :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усталостью,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слабостью,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сонливостью.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движения скованные,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речь скандированная,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пульс редкий — 60—66 в 1 мин,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артериальное давление повышено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жажда,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озноб.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кожа бледная или </a:t>
            </a:r>
            <a:r>
              <a:rPr lang="ru-RU" sz="2800" dirty="0" err="1">
                <a:solidFill>
                  <a:schemeClr val="bg1"/>
                </a:solidFill>
              </a:rPr>
              <a:t>синюшная,появляется</a:t>
            </a:r>
            <a:r>
              <a:rPr lang="ru-RU" sz="2800" dirty="0">
                <a:solidFill>
                  <a:schemeClr val="bg1"/>
                </a:solidFill>
              </a:rPr>
              <a:t> «гусиная кожа»,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температура в прямой кишке 35—33°</a:t>
            </a:r>
            <a:r>
              <a:rPr lang="ru-RU" sz="2800" dirty="0">
                <a:solidFill>
                  <a:srgbClr val="000000"/>
                </a:solidFill>
              </a:rPr>
              <a:t>С.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Виды бинтовых повязок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11413" y="1600200"/>
            <a:ext cx="3673475" cy="1757363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Циркулярные</a:t>
            </a:r>
          </a:p>
          <a:p>
            <a:pPr eaLnBrk="1" hangingPunct="1"/>
            <a:r>
              <a:rPr lang="ru-RU" altLang="ru-RU" sz="2400" smtClean="0"/>
              <a:t>Спиралевидные</a:t>
            </a:r>
          </a:p>
          <a:p>
            <a:pPr eaLnBrk="1" hangingPunct="1"/>
            <a:r>
              <a:rPr lang="ru-RU" altLang="ru-RU" sz="2400" smtClean="0"/>
              <a:t>Крестообразные</a:t>
            </a:r>
          </a:p>
        </p:txBody>
      </p:sp>
      <p:pic>
        <p:nvPicPr>
          <p:cNvPr id="17412" name="Picture 4" descr="Изображение 2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3573463"/>
            <a:ext cx="1827213" cy="2978150"/>
          </a:xfrm>
          <a:noFill/>
        </p:spPr>
      </p:pic>
      <p:pic>
        <p:nvPicPr>
          <p:cNvPr id="17413" name="Picture 6" descr="Изображение 27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940425" y="3573463"/>
            <a:ext cx="1871663" cy="2967037"/>
          </a:xfrm>
          <a:noFill/>
        </p:spPr>
      </p:pic>
      <p:pic>
        <p:nvPicPr>
          <p:cNvPr id="17414" name="Picture 8" descr="1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573463"/>
            <a:ext cx="20240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28600" y="1001713"/>
            <a:ext cx="84582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Средняя тяжесть характеризуется: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сознание угнетено,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взгляд бессмысленный,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движения в суставах резко скованы,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дыхание редкое (8—12 в 1 мин)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брадикардия (56—34 уд/мин),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пульс слабого наполнения,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артериальное давление умеренно снижено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кожа бледная, синюшная, холодная на ощупь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763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Тяжелая степень характеризуется: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отсутствием, сознания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узкими зрачками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тоническими судорогами конечностей, жевательные мышцы, мышцы брюшного пресса сокращены, напряжены.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кожные покровы бледные, синюшные, холодные на ощупь.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дыхание редкое (4—6 в 1 мин), поверхностное, прерывистое.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пульс редкий, слабого наполнения (34—30 в 1 мин), </a:t>
            </a:r>
          </a:p>
          <a:p>
            <a:pPr>
              <a:buFontTx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 артериальное давление снижено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effectLst/>
              </a:rPr>
              <a:t>ПЕРВАЯ ПОМОЩЬ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800" b="1" dirty="0">
              <a:solidFill>
                <a:schemeClr val="bg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быстрое согревание пострадавшего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горячее питье: чай, кофе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 внутривенно вводят 50—70 мл 40% раствора глюкозы, 5—10 мл 10% раствора хлорида кальция, 200 мл 5% раствора гидрокарбоната натрия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 вводят </a:t>
            </a:r>
            <a:r>
              <a:rPr lang="ru-RU" sz="2800" dirty="0" err="1">
                <a:solidFill>
                  <a:schemeClr val="bg1"/>
                </a:solidFill>
                <a:effectLst/>
              </a:rPr>
              <a:t>сердечно-сосудистые</a:t>
            </a:r>
            <a:r>
              <a:rPr lang="ru-RU" sz="2800" dirty="0">
                <a:solidFill>
                  <a:schemeClr val="bg1"/>
                </a:solidFill>
                <a:effectLst/>
              </a:rPr>
              <a:t> средства (</a:t>
            </a:r>
            <a:r>
              <a:rPr lang="ru-RU" sz="2800" dirty="0" err="1">
                <a:solidFill>
                  <a:schemeClr val="bg1"/>
                </a:solidFill>
                <a:effectLst/>
              </a:rPr>
              <a:t>коргликон</a:t>
            </a:r>
            <a:r>
              <a:rPr lang="ru-RU" sz="2800" dirty="0">
                <a:solidFill>
                  <a:schemeClr val="bg1"/>
                </a:solidFill>
                <a:effectLst/>
              </a:rPr>
              <a:t>, кофеин),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антигистаминные препараты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effectLst/>
              </a:rPr>
              <a:t>анальгетики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ипр,Чехия,Египет 2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1668" y="-428652"/>
            <a:ext cx="11020468" cy="78025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643182"/>
            <a:ext cx="6190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1" dirty="0" smtClean="0">
                <a:solidFill>
                  <a:srgbClr val="FF0066"/>
                </a:solidFill>
              </a:rPr>
              <a:t>Спасибо за внимание !</a:t>
            </a:r>
            <a:endParaRPr lang="ru-RU" sz="3200" b="1" i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tx1"/>
                </a:solidFill>
              </a:rPr>
              <a:t>Циркулярная повязка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625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Во время наложения повязки каждый новый тур полностью закрывает предыдущий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Все повязки начинаются и заканчиваются такой повязкой</a:t>
            </a:r>
          </a:p>
          <a:p>
            <a:pPr eaLnBrk="1" hangingPunct="1">
              <a:lnSpc>
                <a:spcPct val="90000"/>
              </a:lnSpc>
            </a:pPr>
            <a:endParaRPr lang="ru-RU" altLang="ru-RU" sz="2400" smtClean="0"/>
          </a:p>
        </p:txBody>
      </p:sp>
      <p:pic>
        <p:nvPicPr>
          <p:cNvPr id="18436" name="Picture 7" descr="Изображение 2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32425" y="1743075"/>
            <a:ext cx="2476500" cy="424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Спиралевидная повязка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46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Накладывается на конечности, грудную клетку, живот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Каждый последующий виток повязки накладывается на предыдущий, частично перекрывая его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Для более прочной повязки выполняют «перекрут» бинта</a:t>
            </a:r>
          </a:p>
        </p:txBody>
      </p:sp>
      <p:pic>
        <p:nvPicPr>
          <p:cNvPr id="19460" name="Picture 6" descr="Изображение 27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1557338"/>
            <a:ext cx="2951162" cy="4321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2130425"/>
            <a:ext cx="8424863" cy="1470025"/>
          </a:xfrm>
        </p:spPr>
        <p:txBody>
          <a:bodyPr anchor="ctr"/>
          <a:lstStyle/>
          <a:p>
            <a:pPr eaLnBrk="1" hangingPunct="1"/>
            <a:r>
              <a:rPr lang="ru-RU" altLang="ru-RU" sz="4400" b="1" smtClean="0">
                <a:solidFill>
                  <a:srgbClr val="CC3300"/>
                </a:solidFill>
              </a:rPr>
              <a:t>Первая помощь при ранении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Крестообразная повязка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25963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Накладывается в виде восьмерки</a:t>
            </a:r>
          </a:p>
          <a:p>
            <a:pPr eaLnBrk="1" hangingPunct="1"/>
            <a:r>
              <a:rPr lang="ru-RU" altLang="ru-RU" sz="2400" smtClean="0"/>
              <a:t>Места наложения-глаза, суставы, грудная клетка, промежность</a:t>
            </a:r>
          </a:p>
        </p:txBody>
      </p:sp>
      <p:pic>
        <p:nvPicPr>
          <p:cNvPr id="20484" name="Picture 7" descr="13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4451350"/>
            <a:ext cx="3097213" cy="2122488"/>
          </a:xfrm>
        </p:spPr>
      </p:pic>
      <p:pic>
        <p:nvPicPr>
          <p:cNvPr id="20485" name="Picture 8" descr="Изображение 283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6516688" y="4149725"/>
            <a:ext cx="190182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 descr="1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5148263" y="1125538"/>
            <a:ext cx="2116137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Пращевидная повязка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275388" cy="4525963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Накладывается на лоб, нос, подбородок, затылок</a:t>
            </a:r>
          </a:p>
        </p:txBody>
      </p:sp>
      <p:pic>
        <p:nvPicPr>
          <p:cNvPr id="21508" name="Picture 6" descr="пращ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43663" y="1700213"/>
            <a:ext cx="2306637" cy="2560637"/>
          </a:xfrm>
        </p:spPr>
      </p:pic>
      <p:pic>
        <p:nvPicPr>
          <p:cNvPr id="21509" name="Picture 9" descr="PA2049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636838"/>
            <a:ext cx="2913062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Сетчатые повязки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19625" cy="4525963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Сетчатые бинты выпускаются разных размеров</a:t>
            </a:r>
          </a:p>
          <a:p>
            <a:pPr eaLnBrk="1" hangingPunct="1"/>
            <a:r>
              <a:rPr lang="ru-RU" altLang="ru-RU" sz="2400" smtClean="0"/>
              <a:t>Можно наложить на любую часть тела не имея навыков бинтования </a:t>
            </a:r>
          </a:p>
          <a:p>
            <a:pPr eaLnBrk="1" hangingPunct="1"/>
            <a:endParaRPr lang="ru-RU" altLang="ru-RU" sz="2400" smtClean="0"/>
          </a:p>
        </p:txBody>
      </p:sp>
      <p:pic>
        <p:nvPicPr>
          <p:cNvPr id="22532" name="Picture 7" descr="SP_A038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26063" y="2924175"/>
            <a:ext cx="3294062" cy="3806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tx1"/>
                </a:solidFill>
              </a:rPr>
              <a:t>Косыночные повязки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994525" cy="2405063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Треугольный платок-косынка</a:t>
            </a:r>
          </a:p>
          <a:p>
            <a:pPr eaLnBrk="1" hangingPunct="1"/>
            <a:r>
              <a:rPr lang="ru-RU" altLang="ru-RU" sz="2400" smtClean="0"/>
              <a:t> Размеры 80-80-113см</a:t>
            </a:r>
          </a:p>
          <a:p>
            <a:pPr eaLnBrk="1" hangingPunct="1"/>
            <a:r>
              <a:rPr lang="ru-RU" altLang="ru-RU" sz="2400" smtClean="0"/>
              <a:t> используют для: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 фиксации повязок 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 иммобилизации конечности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 как жгут – «удавка»</a:t>
            </a:r>
          </a:p>
        </p:txBody>
      </p:sp>
      <p:sp>
        <p:nvSpPr>
          <p:cNvPr id="23556" name="AutoShape 7"/>
          <p:cNvSpPr>
            <a:spLocks noChangeArrowheads="1"/>
          </p:cNvSpPr>
          <p:nvPr/>
        </p:nvSpPr>
        <p:spPr bwMode="auto">
          <a:xfrm rot="8184656">
            <a:off x="6281738" y="2503488"/>
            <a:ext cx="2376487" cy="2303462"/>
          </a:xfrm>
          <a:prstGeom prst="rtTriangle">
            <a:avLst/>
          </a:prstGeom>
          <a:solidFill>
            <a:srgbClr val="B4B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pic>
        <p:nvPicPr>
          <p:cNvPr id="23557" name="Picture 9" descr="13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4562475"/>
            <a:ext cx="4679950" cy="204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Косыночные повязки на голову</a:t>
            </a:r>
          </a:p>
        </p:txBody>
      </p:sp>
      <p:pic>
        <p:nvPicPr>
          <p:cNvPr id="24579" name="Picture 7" descr="13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844675"/>
            <a:ext cx="3810000" cy="1663700"/>
          </a:xfrm>
        </p:spPr>
      </p:pic>
      <p:pic>
        <p:nvPicPr>
          <p:cNvPr id="24580" name="Picture 8" descr="PA2049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989138"/>
            <a:ext cx="1270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PA2049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060575"/>
            <a:ext cx="15240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PA2049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4292600"/>
            <a:ext cx="14859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1" descr="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4292600"/>
            <a:ext cx="15113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2" descr="PA2049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3644900"/>
            <a:ext cx="19050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Косыночные повязки </a:t>
            </a:r>
            <a:br>
              <a:rPr lang="ru-RU" altLang="ru-RU" sz="3200" b="1" smtClean="0"/>
            </a:br>
            <a:r>
              <a:rPr lang="ru-RU" altLang="ru-RU" sz="3200" b="1" smtClean="0"/>
              <a:t>на верхнюю конечность</a:t>
            </a:r>
          </a:p>
        </p:txBody>
      </p:sp>
      <p:pic>
        <p:nvPicPr>
          <p:cNvPr id="25603" name="Picture 6" descr="5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773238"/>
            <a:ext cx="2032000" cy="2713037"/>
          </a:xfrm>
        </p:spPr>
      </p:pic>
      <p:pic>
        <p:nvPicPr>
          <p:cNvPr id="25604" name="Picture 7" descr="Изображение 3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0" y="2074863"/>
            <a:ext cx="2032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Изображение 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3141663"/>
            <a:ext cx="31686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Косыночные повязки </a:t>
            </a:r>
            <a:br>
              <a:rPr lang="ru-RU" altLang="ru-RU" sz="3200" b="1" smtClean="0"/>
            </a:br>
            <a:r>
              <a:rPr lang="ru-RU" altLang="ru-RU" sz="3200" b="1" smtClean="0"/>
              <a:t>на нижнюю конечность</a:t>
            </a:r>
          </a:p>
        </p:txBody>
      </p:sp>
      <p:pic>
        <p:nvPicPr>
          <p:cNvPr id="26627" name="Picture 5" descr="Изображение 3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4413" y="1989138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25400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PA20495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484438" y="3284538"/>
            <a:ext cx="2540000" cy="3327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Косыночные повязки </a:t>
            </a:r>
            <a:br>
              <a:rPr lang="ru-RU" altLang="ru-RU" sz="3200" b="1" smtClean="0"/>
            </a:br>
            <a:r>
              <a:rPr lang="ru-RU" altLang="ru-RU" sz="3200" b="1" smtClean="0"/>
              <a:t>на грудную клетку</a:t>
            </a:r>
          </a:p>
        </p:txBody>
      </p:sp>
      <p:pic>
        <p:nvPicPr>
          <p:cNvPr id="27651" name="Picture 6" descr="PA20494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628775"/>
            <a:ext cx="2860675" cy="4406900"/>
          </a:xfrm>
        </p:spPr>
      </p:pic>
      <p:pic>
        <p:nvPicPr>
          <p:cNvPr id="27652" name="Picture 7" descr="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844675"/>
            <a:ext cx="28733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Простейшие приемы обезболивания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484313"/>
            <a:ext cx="5327650" cy="2692400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Холод на область раны</a:t>
            </a:r>
          </a:p>
          <a:p>
            <a:pPr eaLnBrk="1" hangingPunct="1"/>
            <a:r>
              <a:rPr lang="ru-RU" altLang="ru-RU" sz="2400" smtClean="0"/>
              <a:t>Иммобилизация</a:t>
            </a:r>
          </a:p>
          <a:p>
            <a:pPr eaLnBrk="1" hangingPunct="1"/>
            <a:r>
              <a:rPr lang="ru-RU" altLang="ru-RU" sz="2400" smtClean="0"/>
              <a:t>Транспортное положение в зависимости от локализации травмы и состояния пострадавшего</a:t>
            </a:r>
          </a:p>
        </p:txBody>
      </p:sp>
      <p:pic>
        <p:nvPicPr>
          <p:cNvPr id="28676" name="Picture 7" descr="SP_A03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16688" y="1989138"/>
            <a:ext cx="1905000" cy="1171575"/>
          </a:xfrm>
        </p:spPr>
      </p:pic>
      <p:pic>
        <p:nvPicPr>
          <p:cNvPr id="28677" name="Picture 8" descr="SDC172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12000"/>
          </a:blip>
          <a:srcRect/>
          <a:stretch>
            <a:fillRect/>
          </a:stretch>
        </p:blipFill>
        <p:spPr>
          <a:xfrm>
            <a:off x="971550" y="4176713"/>
            <a:ext cx="3168650" cy="2376487"/>
          </a:xfrm>
          <a:noFill/>
        </p:spPr>
      </p:pic>
      <p:pic>
        <p:nvPicPr>
          <p:cNvPr id="28678" name="Picture 10" descr="SDC17292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5292725" y="4168775"/>
            <a:ext cx="31670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484313"/>
            <a:ext cx="8137525" cy="2808287"/>
          </a:xfrm>
        </p:spPr>
        <p:txBody>
          <a:bodyPr/>
          <a:lstStyle/>
          <a:p>
            <a:pPr eaLnBrk="1" hangingPunct="1"/>
            <a:r>
              <a:rPr lang="ru-RU" altLang="ru-RU" sz="4400" b="1" dirty="0" smtClean="0">
                <a:solidFill>
                  <a:schemeClr val="bg1"/>
                </a:solidFill>
              </a:rPr>
              <a:t>Оказание первой   помощи при  травме </a:t>
            </a:r>
          </a:p>
          <a:p>
            <a:pPr eaLnBrk="1" hangingPunct="1"/>
            <a:r>
              <a:rPr lang="ru-RU" altLang="ru-RU" sz="4400" b="1" dirty="0" smtClean="0">
                <a:solidFill>
                  <a:schemeClr val="bg1"/>
                </a:solidFill>
              </a:rPr>
              <a:t>опорно-двигательного аппарата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ru-RU" altLang="ru-RU" sz="2800" b="1" smtClean="0"/>
              <a:t>Ранение –  механическое повреждение тканей, при котором нарушается целостность кожи, слизистых оболочек, глубжележащих тканей  и органов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Перелом – полное или частичное нарушение целостности кости</a:t>
            </a:r>
            <a:r>
              <a:rPr lang="ru-RU" altLang="ru-RU" sz="4000" smtClean="0"/>
              <a:t> 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 smtClean="0">
                <a:solidFill>
                  <a:srgbClr val="000099"/>
                </a:solidFill>
              </a:rPr>
              <a:t>Различают переломы:</a:t>
            </a:r>
          </a:p>
          <a:p>
            <a:pPr eaLnBrk="1" hangingPunct="1"/>
            <a:r>
              <a:rPr lang="ru-RU" altLang="ru-RU" sz="2400" b="1" smtClean="0">
                <a:solidFill>
                  <a:srgbClr val="000099"/>
                </a:solidFill>
              </a:rPr>
              <a:t>Закрытые  </a:t>
            </a:r>
          </a:p>
          <a:p>
            <a:pPr eaLnBrk="1" hangingPunct="1"/>
            <a:endParaRPr lang="ru-RU" altLang="ru-RU" sz="2400" b="1" smtClean="0">
              <a:solidFill>
                <a:srgbClr val="000099"/>
              </a:solidFill>
            </a:endParaRPr>
          </a:p>
          <a:p>
            <a:pPr eaLnBrk="1" hangingPunct="1"/>
            <a:r>
              <a:rPr lang="ru-RU" altLang="ru-RU" sz="2400" b="1" smtClean="0">
                <a:solidFill>
                  <a:srgbClr val="000099"/>
                </a:solidFill>
              </a:rPr>
              <a:t>Открытые  </a:t>
            </a:r>
          </a:p>
        </p:txBody>
      </p:sp>
      <p:pic>
        <p:nvPicPr>
          <p:cNvPr id="3076" name="Picture 6" descr="переломы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84788" y="1600200"/>
            <a:ext cx="27701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Признаки закрытых переломов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033838" cy="4857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Боль в месте травмы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Боль усиливается при движении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Отек и кровоподтек в месте травм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Патологическая подвижность в месте перелома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Хруст при пальпации места перелома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Изменение формы поврежденной конечности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Изменение длины поврежденной конечности</a:t>
            </a:r>
          </a:p>
          <a:p>
            <a:pPr eaLnBrk="1" hangingPunct="1">
              <a:lnSpc>
                <a:spcPct val="80000"/>
              </a:lnSpc>
            </a:pPr>
            <a:endParaRPr lang="ru-RU" altLang="ru-RU" sz="14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1400" smtClean="0">
              <a:solidFill>
                <a:srgbClr val="000099"/>
              </a:solidFill>
            </a:endParaRPr>
          </a:p>
        </p:txBody>
      </p:sp>
      <p:pic>
        <p:nvPicPr>
          <p:cNvPr id="4100" name="Picture 7" descr="сломаная рука 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>
          <a:xfrm>
            <a:off x="4652963" y="2924175"/>
            <a:ext cx="4033837" cy="1878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Признаки открытых переломов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196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 Вышеперечисленные       признаки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Рана в месте перелома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Возможно кровотечение из раны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В ране могут определяться костные отломки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5124" name="Picture 8" descr="сломаные ноги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99088" y="1600200"/>
            <a:ext cx="2541587" cy="2170113"/>
          </a:xfrm>
        </p:spPr>
      </p:pic>
      <p:pic>
        <p:nvPicPr>
          <p:cNvPr id="5125" name="Picture 9" descr="сломаные ноги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448300" y="3956050"/>
            <a:ext cx="2443163" cy="2170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Подозревайте худшее, но надейтесь на лучшее!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 наличии боли и нарушении функции поврежденной конечности после травмы следует считать, что это</a:t>
            </a:r>
            <a:r>
              <a:rPr lang="ru-RU" altLang="ru-RU" smtClean="0"/>
              <a:t> </a:t>
            </a:r>
            <a:r>
              <a:rPr lang="ru-RU" altLang="ru-RU" smtClean="0">
                <a:solidFill>
                  <a:srgbClr val="000099"/>
                </a:solidFill>
              </a:rPr>
              <a:t>– </a:t>
            </a:r>
            <a:r>
              <a:rPr lang="ru-RU" altLang="ru-RU" b="1" smtClean="0">
                <a:solidFill>
                  <a:srgbClr val="FF3300"/>
                </a:solidFill>
              </a:rPr>
              <a:t>перелом!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 наличии любой раны в месте перелома следует считать</a:t>
            </a:r>
            <a:r>
              <a:rPr lang="ru-RU" altLang="ru-RU" smtClean="0"/>
              <a:t> </a:t>
            </a:r>
            <a:r>
              <a:rPr lang="ru-RU" altLang="ru-RU" b="1" smtClean="0">
                <a:solidFill>
                  <a:srgbClr val="FF3300"/>
                </a:solidFill>
              </a:rPr>
              <a:t>перелом открытым!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При закрытых переломах костей кровопотеря может составлять</a:t>
            </a:r>
            <a:r>
              <a:rPr lang="ru-RU" altLang="ru-RU" sz="4000" smtClean="0"/>
              <a:t>…</a:t>
            </a: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lvl="4" eaLnBrk="1" hangingPunct="1">
              <a:buFontTx/>
              <a:buNone/>
            </a:pPr>
            <a:endParaRPr lang="ru-RU" altLang="ru-RU" sz="1800" b="1" smtClean="0">
              <a:solidFill>
                <a:srgbClr val="FF3300"/>
              </a:solidFill>
            </a:endParaRPr>
          </a:p>
        </p:txBody>
      </p:sp>
      <p:pic>
        <p:nvPicPr>
          <p:cNvPr id="7172" name="Picture 11" descr="кровотприперел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r="6458" b="2216"/>
          <a:stretch>
            <a:fillRect/>
          </a:stretch>
        </p:blipFill>
        <p:spPr>
          <a:xfrm>
            <a:off x="2484438" y="1484313"/>
            <a:ext cx="4392612" cy="5113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960813" cy="3197225"/>
          </a:xfrm>
        </p:spPr>
        <p:txBody>
          <a:bodyPr/>
          <a:lstStyle/>
          <a:p>
            <a:pPr lvl="4" eaLnBrk="1" hangingPunct="1">
              <a:buFontTx/>
              <a:buNone/>
            </a:pPr>
            <a:r>
              <a:rPr lang="ru-RU" altLang="ru-RU" sz="1800" smtClean="0"/>
              <a:t> </a:t>
            </a:r>
            <a:endParaRPr lang="ru-RU" altLang="ru-RU" sz="1800" b="1" smtClean="0">
              <a:solidFill>
                <a:srgbClr val="FF3300"/>
              </a:solidFill>
            </a:endParaRPr>
          </a:p>
        </p:txBody>
      </p:sp>
      <p:pic>
        <p:nvPicPr>
          <p:cNvPr id="819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>
          <a:xfrm>
            <a:off x="1835150" y="1989138"/>
            <a:ext cx="6335713" cy="4224337"/>
          </a:xfrm>
          <a:noFill/>
        </p:spPr>
      </p:pic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250825" y="476250"/>
            <a:ext cx="88931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400" b="1">
                <a:solidFill>
                  <a:srgbClr val="CC3300"/>
                </a:solidFill>
              </a:rPr>
              <a:t>Объем кровопотери при открытых переломах  </a:t>
            </a:r>
          </a:p>
          <a:p>
            <a:pPr algn="ctr" eaLnBrk="1" hangingPunct="1">
              <a:spcBef>
                <a:spcPct val="20000"/>
              </a:spcBef>
            </a:pPr>
            <a:r>
              <a:rPr lang="ru-RU" altLang="ru-RU" sz="2400" b="1">
                <a:solidFill>
                  <a:srgbClr val="CC3300"/>
                </a:solidFill>
              </a:rPr>
              <a:t>значительно больше, чем при закрытых !!!</a:t>
            </a:r>
          </a:p>
          <a:p>
            <a:pPr eaLnBrk="1" hangingPunct="1"/>
            <a:endParaRPr lang="ru-RU" altLang="ru-RU" sz="2400" b="1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Порядок оказания помощи при закрытых переломах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Осмотреть пострадавшего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Оценить состояние пульса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Вызвать СМП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Выполнить транспортную иммобилизацию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Приложить холод к области травмы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Контролировать состояние пострадавшего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Порядок оказания помощи при открытых переломах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91063" cy="4565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Остановить кровотечение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Обработать кожу вокруг раны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Наложить стерильную повязку на рану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Оценить состояние пульса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Провести осмотр пострадавшего (исключить другие травмы)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Выполнить транспортную иммобилизацию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Приложить холод к области травмы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При «плохом» пульсе придать противошоковое положение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Контролировать состояние пострадавшего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smtClean="0">
              <a:solidFill>
                <a:srgbClr val="000099"/>
              </a:solidFill>
            </a:endParaRPr>
          </a:p>
        </p:txBody>
      </p:sp>
      <p:pic>
        <p:nvPicPr>
          <p:cNvPr id="10244" name="Picture 6" descr="SDC172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2000" contrast="6000"/>
          </a:blip>
          <a:srcRect/>
          <a:stretch>
            <a:fillRect/>
          </a:stretch>
        </p:blipFill>
        <p:spPr>
          <a:xfrm>
            <a:off x="5148263" y="3573463"/>
            <a:ext cx="3600450" cy="2236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Транспортная иммобилизация</a:t>
            </a:r>
            <a:r>
              <a:rPr lang="ru-RU" altLang="ru-RU" smtClean="0"/>
              <a:t>  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Придание неподвижности поврежденной конечности (переломы, ожоги, ранения)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Используется на момент транспортировки пострадавшего в больницу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Проводится табельными и подручными шинами или аутоиммобилизацией</a:t>
            </a:r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Основные правила иммобилизации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Шина должна фиксировать суставы выше и ниже места перелома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 переломе бедра и плеча шина должна фиксировать три сустава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Конечность должна находиться в наименее болезненном положении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Шина должна быть обернута мягкой материей или наложена на одежду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Снимают обувь только на высоких каблуках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Шину моделируют по здоровой стороне</a:t>
            </a:r>
          </a:p>
          <a:p>
            <a:pPr eaLnBrk="1" hangingPunct="1"/>
            <a:endParaRPr lang="ru-RU" altLang="ru-RU" sz="240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             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27088" y="2133600"/>
            <a:ext cx="2663825" cy="8636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>
            <a:flatTx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24525" y="1916113"/>
            <a:ext cx="2811463" cy="866775"/>
          </a:xfrm>
          <a:solidFill>
            <a:schemeClr val="accent1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2000" b="1" smtClean="0">
              <a:solidFill>
                <a:srgbClr val="292929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000" b="1" smtClean="0">
                <a:solidFill>
                  <a:srgbClr val="292929"/>
                </a:solidFill>
              </a:rPr>
              <a:t>непроникающие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84300" y="2198688"/>
            <a:ext cx="195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>
                <a:solidFill>
                  <a:srgbClr val="292929"/>
                </a:solidFill>
              </a:rPr>
              <a:t>проникающие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900113" y="4149725"/>
            <a:ext cx="3959225" cy="79216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ru-RU" altLang="ru-RU">
                <a:solidFill>
                  <a:schemeClr val="bg1"/>
                </a:solidFill>
              </a:rPr>
              <a:t>С повреждением </a:t>
            </a:r>
          </a:p>
          <a:p>
            <a:pPr algn="ctr" eaLnBrk="1" hangingPunct="1"/>
            <a:r>
              <a:rPr lang="ru-RU" altLang="ru-RU">
                <a:solidFill>
                  <a:schemeClr val="bg1"/>
                </a:solidFill>
              </a:rPr>
              <a:t>внутренних органов 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076825" y="4149725"/>
            <a:ext cx="3887788" cy="79216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ru-RU" altLang="ru-RU"/>
              <a:t>      Без повреждением внутренних </a:t>
            </a:r>
          </a:p>
          <a:p>
            <a:pPr algn="ctr" eaLnBrk="1" hangingPunct="1"/>
            <a:r>
              <a:rPr lang="ru-RU" altLang="ru-RU"/>
              <a:t>органов 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>
            <a:off x="1979613" y="2997200"/>
            <a:ext cx="504825" cy="1079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2484438" y="2997200"/>
            <a:ext cx="3816350" cy="1079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>
            <a:off x="3924300" y="2852738"/>
            <a:ext cx="2232025" cy="12255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6156325" y="2781300"/>
            <a:ext cx="1439863" cy="13684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771775" y="549275"/>
            <a:ext cx="3455988" cy="9350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ru-RU" altLang="ru-RU" sz="4400"/>
              <a:t>Ранения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>
            <a:off x="2555875" y="1484313"/>
            <a:ext cx="1585913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4859338" y="1484313"/>
            <a:ext cx="1800225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иммоб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21163"/>
            <a:ext cx="22320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Иммобилизация  верхней конечности</a:t>
            </a:r>
          </a:p>
        </p:txBody>
      </p:sp>
      <p:pic>
        <p:nvPicPr>
          <p:cNvPr id="13316" name="Picture 9" descr="иммоб0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341438"/>
            <a:ext cx="2676525" cy="2185987"/>
          </a:xfrm>
        </p:spPr>
      </p:pic>
      <p:pic>
        <p:nvPicPr>
          <p:cNvPr id="13317" name="Picture 21" descr="наша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contrast="12000"/>
          </a:blip>
          <a:srcRect/>
          <a:stretch>
            <a:fillRect/>
          </a:stretch>
        </p:blipFill>
        <p:spPr>
          <a:xfrm>
            <a:off x="3419475" y="1484313"/>
            <a:ext cx="1638300" cy="2063750"/>
          </a:xfrm>
        </p:spPr>
      </p:pic>
      <p:pic>
        <p:nvPicPr>
          <p:cNvPr id="13318" name="Picture 23" descr="иммоб0005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4572000" y="4565650"/>
            <a:ext cx="237648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24" descr="SP_A0421"/>
          <p:cNvPicPr>
            <a:picLocks noChangeAspect="1" noChangeArrowheads="1"/>
          </p:cNvPicPr>
          <p:nvPr/>
        </p:nvPicPr>
        <p:blipFill>
          <a:blip r:embed="rId6">
            <a:lum bright="-6000" contrast="6000"/>
          </a:blip>
          <a:srcRect/>
          <a:stretch>
            <a:fillRect/>
          </a:stretch>
        </p:blipFill>
        <p:spPr bwMode="auto">
          <a:xfrm>
            <a:off x="5795963" y="1484313"/>
            <a:ext cx="208438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6" descr="SP_A04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8488" y="4337050"/>
            <a:ext cx="19050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7" descr="IMG_098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195513" y="4005263"/>
            <a:ext cx="2447925" cy="18367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Иммобилизация нижней конечности</a:t>
            </a:r>
          </a:p>
        </p:txBody>
      </p:sp>
      <p:pic>
        <p:nvPicPr>
          <p:cNvPr id="14339" name="Picture 11" descr="иммоб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628775"/>
            <a:ext cx="3621088" cy="2274888"/>
          </a:xfrm>
        </p:spPr>
      </p:pic>
      <p:sp>
        <p:nvSpPr>
          <p:cNvPr id="14340" name="Line 12"/>
          <p:cNvSpPr>
            <a:spLocks noChangeShapeType="1"/>
          </p:cNvSpPr>
          <p:nvPr/>
        </p:nvSpPr>
        <p:spPr bwMode="auto">
          <a:xfrm>
            <a:off x="1692275" y="3644900"/>
            <a:ext cx="2303463" cy="714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4341" name="Picture 13" descr="иммоб0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763713" y="4292600"/>
            <a:ext cx="2116137" cy="2008188"/>
          </a:xfrm>
        </p:spPr>
      </p:pic>
      <p:sp>
        <p:nvSpPr>
          <p:cNvPr id="14342" name="Line 14"/>
          <p:cNvSpPr>
            <a:spLocks noChangeShapeType="1"/>
          </p:cNvSpPr>
          <p:nvPr/>
        </p:nvSpPr>
        <p:spPr bwMode="auto">
          <a:xfrm>
            <a:off x="2051050" y="6165850"/>
            <a:ext cx="165735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4343" name="Picture 15" descr="SP_A042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970463" y="3956050"/>
            <a:ext cx="3397250" cy="2170113"/>
          </a:xfrm>
        </p:spPr>
      </p:pic>
      <p:pic>
        <p:nvPicPr>
          <p:cNvPr id="14344" name="Picture 16" descr="SP_A04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649913" y="1665288"/>
            <a:ext cx="2038350" cy="2038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Вывихи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15250" cy="10366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400" b="1" smtClean="0">
                <a:solidFill>
                  <a:srgbClr val="000099"/>
                </a:solidFill>
              </a:rPr>
              <a:t>Смещение суставных концов костей по отношению друг к другу</a:t>
            </a:r>
          </a:p>
        </p:txBody>
      </p:sp>
      <p:pic>
        <p:nvPicPr>
          <p:cNvPr id="15364" name="Picture 4" descr="ывих плеч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1863" y="2420938"/>
            <a:ext cx="2843212" cy="1954212"/>
          </a:xfrm>
          <a:noFill/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755650" y="42211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23850" y="2852738"/>
            <a:ext cx="56880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Вывих в плечевом суставе составляет50-60% всех вывихов</a:t>
            </a:r>
          </a:p>
          <a:p>
            <a:pPr eaLnBrk="1" hangingPunct="1"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Травматический вывих в тазобедренном суставе составляет 5% всех вывихов </a:t>
            </a: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0" y="5392738"/>
            <a:ext cx="1011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solidFill>
                  <a:srgbClr val="CC3300"/>
                </a:solidFill>
              </a:rPr>
              <a:t>Первую помощь оказывают как при переломе конечности !</a:t>
            </a:r>
          </a:p>
        </p:txBody>
      </p:sp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663575" y="5921375"/>
            <a:ext cx="7580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/>
              <a:t>Вправление вывиха  выполняет врач в условиях больницы под  общим обезболиванием!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Травма костей таза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Тяжелое повреждение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Часто осложняется развитием травматического шока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Причины травматического шока при повреждении таза: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2400" smtClean="0">
                <a:solidFill>
                  <a:srgbClr val="000099"/>
                </a:solidFill>
              </a:rPr>
              <a:t>                   кровотечение в мягкие ткани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2400" smtClean="0">
                <a:solidFill>
                  <a:srgbClr val="000099"/>
                </a:solidFill>
              </a:rPr>
              <a:t>                   повреждение тазовых органов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Признаки травмы костей таза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2170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Боли в нижних отделах живота, промежности, в области тазобедренного сустава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Боль усиливается при движении ногой и при надавливании на кости таза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Пострадавший не может поднять выпрямленную ногу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Пострадавший принимает вынужденное положение – позу «лягушки»</a:t>
            </a:r>
          </a:p>
        </p:txBody>
      </p:sp>
      <p:pic>
        <p:nvPicPr>
          <p:cNvPr id="17412" name="Picture 6" descr="Изображение 3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4797425"/>
            <a:ext cx="40640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692150"/>
            <a:ext cx="8291512" cy="18589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Основной принцип оказания помощи при травме костей таза –уменьшить степень смещения костей таза</a:t>
            </a:r>
            <a:r>
              <a:rPr lang="ru-RU" altLang="ru-RU" sz="2800" smtClean="0"/>
              <a:t> 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3644900"/>
            <a:ext cx="8229600" cy="24812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>
                <a:solidFill>
                  <a:srgbClr val="CC3300"/>
                </a:solidFill>
              </a:rPr>
              <a:t>Внимание!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>
                <a:solidFill>
                  <a:srgbClr val="CC3300"/>
                </a:solidFill>
              </a:rPr>
              <a:t>    Грубое и многократное перекладывание пострадавшего приводит к вторичному смещению костных отломков, усилению кровотечения, повреждению органов таза.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Порядок оказания помощи при травме костей таза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2170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Осмотреть пострадавшего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Оценить состояние сознания, дыхания, пульса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Вызвать СМП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Уложить пострадавшего в правильное транспортное положение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Надеть шейный воротник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Контролировать состояние пострадавшего до приезда СМП</a:t>
            </a:r>
          </a:p>
        </p:txBody>
      </p:sp>
      <p:pic>
        <p:nvPicPr>
          <p:cNvPr id="19460" name="Picture 6" descr="пе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4433888"/>
            <a:ext cx="4464050" cy="1654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 </a:t>
            </a:r>
            <a:r>
              <a:rPr lang="ru-RU" altLang="ru-RU" sz="3200" b="1" smtClean="0">
                <a:solidFill>
                  <a:srgbClr val="000099"/>
                </a:solidFill>
              </a:rPr>
              <a:t>Для уменьшения подвижности костей таза используют: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628775"/>
            <a:ext cx="7777163" cy="2376488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положение Волковича (положение «лягушки»)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стягивание костей  таза куском ткани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фиксирование стоп повязкой</a:t>
            </a:r>
          </a:p>
          <a:p>
            <a:pPr eaLnBrk="1" hangingPunct="1"/>
            <a:endParaRPr lang="ru-RU" altLang="ru-RU" sz="2400" smtClean="0">
              <a:solidFill>
                <a:srgbClr val="000099"/>
              </a:solidFill>
            </a:endParaRPr>
          </a:p>
        </p:txBody>
      </p:sp>
      <p:pic>
        <p:nvPicPr>
          <p:cNvPr id="20484" name="Picture 5" descr="пер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>
          <a:xfrm>
            <a:off x="2627313" y="3360738"/>
            <a:ext cx="4321175" cy="18875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Оказание первой   помощи при травме</a:t>
            </a:r>
            <a:r>
              <a:rPr lang="ru-RU" altLang="ru-RU" sz="4000" smtClean="0"/>
              <a:t> </a:t>
            </a:r>
            <a:r>
              <a:rPr lang="ru-RU" altLang="ru-RU" sz="3200" b="1" smtClean="0">
                <a:solidFill>
                  <a:srgbClr val="000099"/>
                </a:solidFill>
              </a:rPr>
              <a:t>позвоночника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Травма позвоночника составляет 1-4 % от общего травматизма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 транспортной травме повреждение позвоночника возникает в 15 %  случаев 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При нырянии  - 10%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 </a:t>
            </a:r>
            <a:r>
              <a:rPr lang="ru-RU" altLang="ru-RU" sz="3200" b="1" smtClean="0">
                <a:solidFill>
                  <a:srgbClr val="000099"/>
                </a:solidFill>
              </a:rPr>
              <a:t>Классификация </a:t>
            </a:r>
            <a:br>
              <a:rPr lang="ru-RU" altLang="ru-RU" sz="3200" b="1" smtClean="0">
                <a:solidFill>
                  <a:srgbClr val="000099"/>
                </a:solidFill>
              </a:rPr>
            </a:br>
            <a:r>
              <a:rPr lang="ru-RU" altLang="ru-RU" sz="3200" b="1" smtClean="0">
                <a:solidFill>
                  <a:srgbClr val="000099"/>
                </a:solidFill>
              </a:rPr>
              <a:t>позвоночно- спинномозговой травмы</a:t>
            </a:r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pPr eaLnBrk="1" hangingPunct="1">
              <a:buClr>
                <a:srgbClr val="CC3300"/>
              </a:buClr>
              <a:buSzPct val="160000"/>
            </a:pPr>
            <a:r>
              <a:rPr lang="ru-RU" altLang="ru-RU" b="1" smtClean="0">
                <a:solidFill>
                  <a:srgbClr val="000099"/>
                </a:solidFill>
              </a:rPr>
              <a:t>Открытая травма</a:t>
            </a:r>
            <a:endParaRPr lang="ru-RU" altLang="ru-RU" sz="2800" smtClean="0"/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с повреждение спинного мозга</a:t>
            </a:r>
          </a:p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без повреждения спинного мозга</a:t>
            </a: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539750" y="4076700"/>
            <a:ext cx="45720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>
                <a:srgbClr val="CC3300"/>
              </a:buClr>
              <a:buSzPct val="160000"/>
              <a:buFontTx/>
              <a:buChar char="•"/>
            </a:pPr>
            <a:r>
              <a:rPr lang="ru-RU" altLang="ru-RU" sz="3200" b="1">
                <a:solidFill>
                  <a:srgbClr val="000099"/>
                </a:solidFill>
              </a:rPr>
              <a:t>Закрытая травма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rgbClr val="000099"/>
                </a:solidFill>
              </a:rPr>
              <a:t> с повреждением спинного мозга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rgbClr val="000099"/>
                </a:solidFill>
              </a:rPr>
              <a:t> без повреждения спинного мозга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    </a:t>
            </a:r>
            <a:r>
              <a:rPr lang="ru-RU" altLang="ru-RU" sz="3200" b="1" smtClean="0"/>
              <a:t>Признаки раны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844675"/>
            <a:ext cx="4691063" cy="2952750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Боль</a:t>
            </a:r>
          </a:p>
          <a:p>
            <a:pPr eaLnBrk="1" hangingPunct="1"/>
            <a:r>
              <a:rPr lang="ru-RU" altLang="ru-RU" sz="2400" smtClean="0"/>
              <a:t>Кровотечение</a:t>
            </a:r>
          </a:p>
          <a:p>
            <a:pPr eaLnBrk="1" hangingPunct="1"/>
            <a:r>
              <a:rPr lang="ru-RU" altLang="ru-RU" sz="2400" smtClean="0"/>
              <a:t>Расхождение краев раны</a:t>
            </a:r>
          </a:p>
          <a:p>
            <a:pPr eaLnBrk="1" hangingPunct="1"/>
            <a:r>
              <a:rPr lang="ru-RU" altLang="ru-RU" sz="2400" smtClean="0"/>
              <a:t>Нарушение функции поврежденного органа</a:t>
            </a:r>
          </a:p>
        </p:txBody>
      </p:sp>
      <p:pic>
        <p:nvPicPr>
          <p:cNvPr id="5124" name="Picture 5" descr="арте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44675"/>
            <a:ext cx="35337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Признаки травмы позвоночника без повреждения спинного мозга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37449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Боль в месте травмы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Боль усиливается при движении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Боль усиливается в положении сидя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Вынужденное положение тела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Выпячивается остистый отросток поврежденного позвонка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Болезненность при ощупывании поврежденной области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Напряжение мышц спины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40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Признаки травмы позвоночника с повреждением спинного мозга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>
                <a:solidFill>
                  <a:srgbClr val="000099"/>
                </a:solidFill>
              </a:rPr>
              <a:t>К вышеперечисленным признакам добавляются: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Нарушения чувствительности ниже места перелома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Паралич  ниже места перелома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Развивается шок (спинальный)</a:t>
            </a:r>
          </a:p>
          <a:p>
            <a:pPr eaLnBrk="1" hangingPunct="1">
              <a:lnSpc>
                <a:spcPct val="90000"/>
              </a:lnSpc>
            </a:pPr>
            <a:endParaRPr lang="ru-RU" altLang="ru-RU" sz="24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4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4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4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>
                <a:solidFill>
                  <a:srgbClr val="000099"/>
                </a:solidFill>
              </a:rPr>
              <a:t>Сдавление спинного мозга может произойти сразу во время травмы или развиваться постепенно.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 </a:t>
            </a:r>
            <a:r>
              <a:rPr lang="ru-RU" altLang="ru-RU" sz="3200" b="1" smtClean="0">
                <a:solidFill>
                  <a:srgbClr val="000099"/>
                </a:solidFill>
              </a:rPr>
              <a:t>Травма  шейного отдела позвоночника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051425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Наиболее часто травмируются </a:t>
            </a:r>
            <a:r>
              <a:rPr lang="en-US" altLang="ru-RU" sz="2400" smtClean="0">
                <a:solidFill>
                  <a:srgbClr val="000099"/>
                </a:solidFill>
              </a:rPr>
              <a:t>IV</a:t>
            </a:r>
            <a:r>
              <a:rPr lang="ru-RU" altLang="ru-RU" sz="2400" smtClean="0">
                <a:solidFill>
                  <a:srgbClr val="000099"/>
                </a:solidFill>
              </a:rPr>
              <a:t>-</a:t>
            </a:r>
            <a:r>
              <a:rPr lang="en-US" altLang="ru-RU" sz="2400" smtClean="0">
                <a:solidFill>
                  <a:srgbClr val="000099"/>
                </a:solidFill>
              </a:rPr>
              <a:t>VI</a:t>
            </a:r>
            <a:r>
              <a:rPr lang="ru-RU" altLang="ru-RU" sz="2400" smtClean="0">
                <a:solidFill>
                  <a:srgbClr val="000099"/>
                </a:solidFill>
              </a:rPr>
              <a:t>позвонки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rgbClr val="000099"/>
                </a:solidFill>
              </a:rPr>
              <a:t>Возникает при резком сгибании  шеи  в любую сторону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solidFill>
                  <a:srgbClr val="000099"/>
                </a:solidFill>
              </a:rPr>
              <a:t>Признаки: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Боли в затылке, при повороте головы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Ограничение движений головы и шеи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Напряжение мышц шеи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Нарушения витальных функций (нарушение сознания, расстройства дыхания, остановка кровообращения) при повреждении спинного мозга</a:t>
            </a:r>
          </a:p>
        </p:txBody>
      </p:sp>
      <p:sp>
        <p:nvSpPr>
          <p:cNvPr id="25604" name="Объект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5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Травма пояснично-грудного отдела позвоночника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986463" cy="2189163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99"/>
                </a:solidFill>
              </a:rPr>
              <a:t>Возникает при падении с высоты на ягодицы, прямые ноги, резком сгибании позвоночника…</a:t>
            </a:r>
          </a:p>
          <a:p>
            <a:pPr eaLnBrk="1" hangingPunct="1">
              <a:buFontTx/>
              <a:buNone/>
            </a:pPr>
            <a:r>
              <a:rPr lang="ru-RU" altLang="ru-RU" sz="2400" smtClean="0"/>
              <a:t> </a:t>
            </a:r>
          </a:p>
          <a:p>
            <a:pPr eaLnBrk="1" hangingPunct="1"/>
            <a:endParaRPr lang="ru-RU" altLang="ru-RU" sz="2400" smtClean="0"/>
          </a:p>
          <a:p>
            <a:pPr eaLnBrk="1" hangingPunct="1"/>
            <a:endParaRPr lang="ru-RU" altLang="ru-RU" sz="2400" smtClean="0"/>
          </a:p>
        </p:txBody>
      </p:sp>
      <p:pic>
        <p:nvPicPr>
          <p:cNvPr id="26628" name="Picture 8" descr="кость000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3141663"/>
            <a:ext cx="4033838" cy="304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Оказание первой   помощи при травме позвоночника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CC3300"/>
                </a:solidFill>
              </a:rPr>
              <a:t>Жалобы пострадавшего на боли в спине – подумай о травме позвоночника !</a:t>
            </a:r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63600" y="2300288"/>
            <a:ext cx="6769100" cy="42497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sz="2000" smtClean="0">
              <a:solidFill>
                <a:srgbClr val="000099"/>
              </a:solidFill>
            </a:endParaRPr>
          </a:p>
          <a:p>
            <a:pPr eaLnBrk="1" hangingPunct="1"/>
            <a:r>
              <a:rPr lang="ru-RU" altLang="ru-RU" sz="2000" smtClean="0">
                <a:solidFill>
                  <a:srgbClr val="000099"/>
                </a:solidFill>
              </a:rPr>
              <a:t>Надеть шейный воротник</a:t>
            </a:r>
          </a:p>
          <a:p>
            <a:pPr eaLnBrk="1" hangingPunct="1"/>
            <a:r>
              <a:rPr lang="ru-RU" altLang="ru-RU" sz="2000" smtClean="0">
                <a:solidFill>
                  <a:srgbClr val="000099"/>
                </a:solidFill>
              </a:rPr>
              <a:t>Осмотреть пострадавшего</a:t>
            </a:r>
          </a:p>
          <a:p>
            <a:pPr eaLnBrk="1" hangingPunct="1"/>
            <a:r>
              <a:rPr lang="ru-RU" altLang="ru-RU" sz="2000" smtClean="0">
                <a:solidFill>
                  <a:srgbClr val="000099"/>
                </a:solidFill>
              </a:rPr>
              <a:t>Оказать помощь при сопутствующих повреждениях </a:t>
            </a:r>
          </a:p>
          <a:p>
            <a:pPr eaLnBrk="1" hangingPunct="1"/>
            <a:r>
              <a:rPr lang="ru-RU" altLang="ru-RU" sz="2000" smtClean="0">
                <a:solidFill>
                  <a:srgbClr val="000099"/>
                </a:solidFill>
              </a:rPr>
              <a:t>Дожидаться приезда СМП</a:t>
            </a:r>
          </a:p>
          <a:p>
            <a:pPr eaLnBrk="1" hangingPunct="1"/>
            <a:r>
              <a:rPr lang="ru-RU" altLang="ru-RU" sz="2000" smtClean="0">
                <a:solidFill>
                  <a:srgbClr val="000099"/>
                </a:solidFill>
              </a:rPr>
              <a:t>Контролировать состояние пострадавшего</a:t>
            </a:r>
          </a:p>
          <a:p>
            <a:pPr eaLnBrk="1" hangingPunct="1"/>
            <a:r>
              <a:rPr lang="ru-RU" altLang="ru-RU" sz="2000" smtClean="0">
                <a:solidFill>
                  <a:srgbClr val="000099"/>
                </a:solidFill>
              </a:rPr>
              <a:t>Укрыть пострадавшего</a:t>
            </a: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250825" y="1504950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/>
              <a:t> </a:t>
            </a:r>
            <a:r>
              <a:rPr lang="ru-RU" altLang="ru-RU" b="1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900113" y="620713"/>
            <a:ext cx="66960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ru-RU" altLang="ru-RU" sz="2400" b="1">
                <a:solidFill>
                  <a:srgbClr val="CC3300"/>
                </a:solidFill>
              </a:rPr>
              <a:t>При отсутствии дополнительной угрозы </a:t>
            </a:r>
            <a:r>
              <a:rPr lang="ru-RU" altLang="ru-RU" sz="3200" b="1">
                <a:solidFill>
                  <a:srgbClr val="CC3300"/>
                </a:solidFill>
              </a:rPr>
              <a:t>не перемещать пострадавшего</a:t>
            </a:r>
            <a:r>
              <a:rPr lang="ru-RU" altLang="ru-RU" sz="2400" b="1">
                <a:solidFill>
                  <a:srgbClr val="CC3300"/>
                </a:solidFill>
              </a:rPr>
              <a:t> до приезда  скорой медицинской помощи!</a:t>
            </a:r>
          </a:p>
          <a:p>
            <a:pPr eaLnBrk="1" hangingPunct="1"/>
            <a:endParaRPr lang="ru-RU" altLang="ru-RU" sz="2400" b="1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Оказание первой  помощи при травме позвоночника с перемещением пострадавшего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При необходимости транспортировать самим (нет возможности вызвать СМП) – надеть шейный воротник перед извлечение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При возникновении опасности  со стороны автотранспортного средства - извлечь пострадавшего,  применив спасательный прием с фиксацией шеи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Перекладывать  пострадавшего с 4-5 помощниками приемом «Скандинавский мост» на жесткие носилки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Транспортировать пострадавшего на жестких носилках на спине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Постоянный контроль пульса, дыхания, сознания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Укрыть пострадавшего.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При отсутствии сознания освободить дыхательные пути, используя  «тройной прием» или ввести пострадавшему воздуховод.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>
                <a:solidFill>
                  <a:srgbClr val="000099"/>
                </a:solidFill>
              </a:rPr>
              <a:t>Голову не запрокидывать!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339975" cy="549275"/>
          </a:xfr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 smtClean="0"/>
              <a:t>Первая помощь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032000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395288" y="1916113"/>
            <a:ext cx="81375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400">
                <a:solidFill>
                  <a:srgbClr val="000099"/>
                </a:solidFill>
              </a:rPr>
              <a:t>при необходимости транспортировать самим (нет возможности вызвать СМП)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400">
                <a:solidFill>
                  <a:srgbClr val="000099"/>
                </a:solidFill>
              </a:rPr>
              <a:t>при возникновении опасности  со стороны автотранспортного средства</a:t>
            </a:r>
            <a:endParaRPr lang="ru-RU" altLang="ru-RU"/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250825" y="692150"/>
            <a:ext cx="871378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/>
              <a:t> </a:t>
            </a:r>
            <a:r>
              <a:rPr lang="ru-RU" altLang="ru-RU" sz="2400" b="1">
                <a:solidFill>
                  <a:srgbClr val="CC3300"/>
                </a:solidFill>
              </a:rPr>
              <a:t>Когда </a:t>
            </a:r>
            <a:r>
              <a:rPr lang="ru-RU" altLang="ru-RU" sz="3200" b="1">
                <a:solidFill>
                  <a:srgbClr val="CC3300"/>
                </a:solidFill>
              </a:rPr>
              <a:t>нужно извлекать</a:t>
            </a:r>
            <a:r>
              <a:rPr lang="ru-RU" altLang="ru-RU" sz="2400" b="1">
                <a:solidFill>
                  <a:srgbClr val="CC3300"/>
                </a:solidFill>
              </a:rPr>
              <a:t>  пострадавшего с </a:t>
            </a:r>
          </a:p>
          <a:p>
            <a:pPr eaLnBrk="1" hangingPunct="1"/>
            <a:r>
              <a:rPr lang="ru-RU" altLang="ru-RU" sz="2400" b="1">
                <a:solidFill>
                  <a:srgbClr val="CC3300"/>
                </a:solidFill>
              </a:rPr>
              <a:t>травмой позвоночника   из автомобиля?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1835150" y="3284538"/>
            <a:ext cx="69135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Стойкий запах бензина в автомобиле</a:t>
            </a:r>
          </a:p>
          <a:p>
            <a:pPr eaLnBrk="1" hangingPunct="1"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Задымление транспортного средства</a:t>
            </a:r>
          </a:p>
          <a:p>
            <a:pPr eaLnBrk="1" hangingPunct="1"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Язычки пламени на капоте автомобиля</a:t>
            </a:r>
          </a:p>
          <a:p>
            <a:pPr eaLnBrk="1" hangingPunct="1">
              <a:buFontTx/>
              <a:buChar char="•"/>
            </a:pPr>
            <a:endParaRPr lang="ru-RU" alt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627313" cy="549275"/>
          </a:xfr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 smtClean="0"/>
              <a:t>Первая помощь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032000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1125538"/>
            <a:ext cx="94345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>
                <a:solidFill>
                  <a:srgbClr val="CC3300"/>
                </a:solidFill>
              </a:rPr>
              <a:t>Необходимость транспортировать  пострадавшего самим!</a:t>
            </a:r>
            <a:endParaRPr lang="ru-RU" altLang="ru-RU" sz="2000" b="1">
              <a:solidFill>
                <a:srgbClr val="CC3300"/>
              </a:solidFill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835150" y="3284538"/>
            <a:ext cx="6913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/>
              <a:t> </a:t>
            </a:r>
          </a:p>
          <a:p>
            <a:pPr eaLnBrk="1" hangingPunct="1"/>
            <a:r>
              <a:rPr lang="ru-RU" altLang="ru-RU"/>
              <a:t> 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0" y="3160713"/>
            <a:ext cx="5724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Перед извлечением обязательно стабилизировать</a:t>
            </a:r>
          </a:p>
          <a:p>
            <a:pPr eaLnBrk="1" hangingPunct="1"/>
            <a:r>
              <a:rPr lang="ru-RU" altLang="ru-RU">
                <a:solidFill>
                  <a:srgbClr val="000099"/>
                </a:solidFill>
              </a:rPr>
              <a:t>шейный отдел позвоночника шейной шиной.</a:t>
            </a:r>
          </a:p>
          <a:p>
            <a:pPr eaLnBrk="1" hangingPunct="1"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По возможности выполнить извлечение на щите</a:t>
            </a:r>
          </a:p>
        </p:txBody>
      </p:sp>
      <p:pic>
        <p:nvPicPr>
          <p:cNvPr id="31751" name="Picture 8" descr="DPP_15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>
          <a:xfrm>
            <a:off x="5845175" y="2492375"/>
            <a:ext cx="2767013" cy="4149725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11413" cy="765175"/>
          </a:xfr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 smtClean="0"/>
              <a:t>Первая помощь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9750" y="1268413"/>
            <a:ext cx="75612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99"/>
                </a:solidFill>
              </a:rPr>
              <a:t>Переложить  пострадавшего с 4-5 помощниками приемом «Скандинавский мост» на жесткие носилки</a:t>
            </a:r>
          </a:p>
          <a:p>
            <a:pPr eaLnBrk="1" hangingPunct="1"/>
            <a:r>
              <a:rPr lang="ru-RU" altLang="ru-RU" sz="2400">
                <a:solidFill>
                  <a:srgbClr val="000099"/>
                </a:solidFill>
              </a:rPr>
              <a:t>Транспортировать пострадавшего на жестких носилках на спине</a:t>
            </a:r>
          </a:p>
          <a:p>
            <a:pPr eaLnBrk="1" hangingPunct="1"/>
            <a:r>
              <a:rPr lang="ru-RU" altLang="ru-RU" sz="2400">
                <a:solidFill>
                  <a:srgbClr val="000099"/>
                </a:solidFill>
              </a:rPr>
              <a:t>Постоянный контроль пульса, дыхания, сознания</a:t>
            </a:r>
          </a:p>
          <a:p>
            <a:pPr eaLnBrk="1" hangingPunct="1"/>
            <a:r>
              <a:rPr lang="ru-RU" altLang="ru-RU" sz="2400">
                <a:solidFill>
                  <a:srgbClr val="000099"/>
                </a:solidFill>
              </a:rPr>
              <a:t>Укрыть пострадавшего.</a:t>
            </a:r>
            <a:r>
              <a:rPr lang="ru-RU" altLang="ru-RU" sz="2400"/>
              <a:t> </a:t>
            </a:r>
          </a:p>
        </p:txBody>
      </p:sp>
      <p:pic>
        <p:nvPicPr>
          <p:cNvPr id="32772" name="Picture 4" descr="кость00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4076700"/>
            <a:ext cx="3870325" cy="260350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Достоверные признаки проникающего ранения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600200"/>
            <a:ext cx="6626225" cy="892175"/>
          </a:xfrm>
        </p:spPr>
        <p:txBody>
          <a:bodyPr/>
          <a:lstStyle/>
          <a:p>
            <a:pPr eaLnBrk="1" hangingPunct="1"/>
            <a:r>
              <a:rPr lang="ru-RU" altLang="ru-RU" sz="2000" smtClean="0"/>
              <a:t>Выпадение внутренних органов из раны </a:t>
            </a:r>
          </a:p>
        </p:txBody>
      </p:sp>
      <p:pic>
        <p:nvPicPr>
          <p:cNvPr id="6148" name="Picture 4" descr="SP_A00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2852738"/>
            <a:ext cx="4038600" cy="3230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84438" cy="692150"/>
          </a:xfr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 smtClean="0"/>
              <a:t> срочное извлечение из автомобиля</a:t>
            </a:r>
          </a:p>
        </p:txBody>
      </p:sp>
      <p:pic>
        <p:nvPicPr>
          <p:cNvPr id="33795" name="Picture 7" descr="DPP_16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2132013"/>
            <a:ext cx="3151187" cy="4725987"/>
          </a:xfrm>
          <a:noFill/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032000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395288" y="908050"/>
            <a:ext cx="8137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60000"/>
              <a:buFontTx/>
              <a:buChar char="•"/>
            </a:pPr>
            <a:r>
              <a:rPr lang="ru-RU" altLang="ru-RU" sz="2400">
                <a:solidFill>
                  <a:srgbClr val="000099"/>
                </a:solidFill>
              </a:rPr>
              <a:t> </a:t>
            </a:r>
            <a:r>
              <a:rPr lang="ru-RU" altLang="ru-RU" sz="2400" b="1">
                <a:solidFill>
                  <a:srgbClr val="000099"/>
                </a:solidFill>
              </a:rPr>
              <a:t> При необходимости </a:t>
            </a:r>
            <a:r>
              <a:rPr lang="ru-RU" altLang="ru-RU" sz="3200" b="1">
                <a:solidFill>
                  <a:srgbClr val="000099"/>
                </a:solidFill>
              </a:rPr>
              <a:t>быстрого извлечения</a:t>
            </a:r>
            <a:r>
              <a:rPr lang="ru-RU" altLang="ru-RU" sz="2400" b="1">
                <a:solidFill>
                  <a:srgbClr val="000099"/>
                </a:solidFill>
              </a:rPr>
              <a:t> применить «спасательский захват» с обязательной фиксацией шеи </a:t>
            </a:r>
            <a:endParaRPr lang="ru-RU" altLang="ru-RU"/>
          </a:p>
        </p:txBody>
      </p:sp>
      <p:pic>
        <p:nvPicPr>
          <p:cNvPr id="33798" name="Picture 9" descr="DPP_16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2043113"/>
            <a:ext cx="3209925" cy="4814887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60020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250825" y="549275"/>
            <a:ext cx="8713788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rgbClr val="000099"/>
                </a:solidFill>
              </a:rPr>
              <a:t>При отсутствии сознания освободить дыхательные пути, используя  «тройной прием» или ввести пострадавшему воздуховод.</a:t>
            </a:r>
          </a:p>
          <a:p>
            <a:pPr eaLnBrk="1" hangingPunct="1">
              <a:buFontTx/>
              <a:buChar char="•"/>
            </a:pPr>
            <a:r>
              <a:rPr lang="ru-RU" altLang="ru-RU" sz="2400">
                <a:solidFill>
                  <a:srgbClr val="000099"/>
                </a:solidFill>
              </a:rPr>
              <a:t>Голову не запрокидывать!</a:t>
            </a:r>
          </a:p>
          <a:p>
            <a:pPr eaLnBrk="1" hangingPunct="1"/>
            <a:endParaRPr lang="ru-RU" altLang="ru-RU" sz="2400">
              <a:solidFill>
                <a:srgbClr val="000099"/>
              </a:solidFill>
            </a:endParaRPr>
          </a:p>
          <a:p>
            <a:pPr eaLnBrk="1" hangingPunct="1"/>
            <a:endParaRPr lang="ru-RU" altLang="ru-RU"/>
          </a:p>
        </p:txBody>
      </p:sp>
      <p:pic>
        <p:nvPicPr>
          <p:cNvPr id="34820" name="Picture 7" descr="DPP_18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852738"/>
            <a:ext cx="4038600" cy="2692400"/>
          </a:xfrm>
          <a:noFill/>
        </p:spPr>
      </p:pic>
      <p:pic>
        <p:nvPicPr>
          <p:cNvPr id="34821" name="Picture 13" descr="DPP_18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2060575"/>
            <a:ext cx="3017838" cy="4525963"/>
          </a:xfrm>
          <a:noFill/>
        </p:spPr>
      </p:pic>
      <p:sp>
        <p:nvSpPr>
          <p:cNvPr id="132110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124075" cy="549275"/>
          </a:xfr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 smtClean="0"/>
              <a:t>Первая помощь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908175" y="228600"/>
            <a:ext cx="583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ru-RU" altLang="ru-RU" sz="2800" b="0">
                <a:solidFill>
                  <a:srgbClr val="000099"/>
                </a:solidFill>
              </a:rPr>
              <a:t>Транспортировка пострадавших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60325" y="242888"/>
            <a:ext cx="282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ru-RU" altLang="ru-RU" sz="2800" i="1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052" name="Text Box 20"/>
          <p:cNvSpPr txBox="1">
            <a:spLocks noChangeArrowheads="1"/>
          </p:cNvSpPr>
          <p:nvPr/>
        </p:nvSpPr>
        <p:spPr bwMode="auto">
          <a:xfrm>
            <a:off x="395288" y="1341438"/>
            <a:ext cx="8137525" cy="7620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4400">
                <a:solidFill>
                  <a:srgbClr val="000099"/>
                </a:solidFill>
              </a:rPr>
              <a:t>Транспортные положения</a:t>
            </a:r>
          </a:p>
        </p:txBody>
      </p:sp>
      <p:pic>
        <p:nvPicPr>
          <p:cNvPr id="2053" name="Picture 24" descr="SDC170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420938"/>
            <a:ext cx="5784850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557338"/>
            <a:ext cx="8208962" cy="3671887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000099"/>
                </a:solidFill>
              </a:rPr>
              <a:t>Правильная укладка пострадавшего   (транспортное положение ) </a:t>
            </a:r>
            <a:br>
              <a:rPr lang="ru-RU" altLang="ru-RU" sz="2800" b="1" smtClean="0">
                <a:solidFill>
                  <a:srgbClr val="000099"/>
                </a:solidFill>
              </a:rPr>
            </a:br>
            <a:r>
              <a:rPr lang="ru-RU" altLang="ru-RU" sz="2800" b="1" smtClean="0">
                <a:solidFill>
                  <a:srgbClr val="000099"/>
                </a:solidFill>
              </a:rPr>
              <a:t>при транспортировке </a:t>
            </a:r>
            <a:br>
              <a:rPr lang="ru-RU" altLang="ru-RU" sz="2800" b="1" smtClean="0">
                <a:solidFill>
                  <a:srgbClr val="000099"/>
                </a:solidFill>
              </a:rPr>
            </a:br>
            <a:r>
              <a:rPr lang="ru-RU" altLang="ru-RU" sz="2800" b="1" smtClean="0">
                <a:solidFill>
                  <a:srgbClr val="000099"/>
                </a:solidFill>
              </a:rPr>
              <a:t>или в период  ожидания скорой медицинской помощи предотвращает осложнения травмы.</a:t>
            </a:r>
            <a:r>
              <a:rPr lang="ru-RU" altLang="ru-RU" sz="2400" b="1" smtClean="0">
                <a:solidFill>
                  <a:srgbClr val="000099"/>
                </a:solidFill>
              </a:rPr>
              <a:t> </a:t>
            </a:r>
            <a:br>
              <a:rPr lang="ru-RU" altLang="ru-RU" sz="2400" b="1" smtClean="0">
                <a:solidFill>
                  <a:srgbClr val="000099"/>
                </a:solidFill>
              </a:rPr>
            </a:br>
            <a:r>
              <a:rPr lang="ru-RU" altLang="ru-RU" sz="2800" b="1" smtClean="0">
                <a:solidFill>
                  <a:srgbClr val="000099"/>
                </a:solidFill>
              </a:rPr>
              <a:t>Это важный момент оказания первой помощи.</a:t>
            </a:r>
            <a:r>
              <a:rPr lang="ru-RU" altLang="ru-RU" sz="3200" smtClean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2608263" y="134938"/>
            <a:ext cx="184150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3076" name="Text Box 12"/>
          <p:cNvSpPr txBox="1">
            <a:spLocks noChangeArrowheads="1"/>
          </p:cNvSpPr>
          <p:nvPr/>
        </p:nvSpPr>
        <p:spPr bwMode="auto">
          <a:xfrm>
            <a:off x="1476375" y="333375"/>
            <a:ext cx="6916738" cy="9461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800" b="0">
                <a:solidFill>
                  <a:srgbClr val="000099"/>
                </a:solidFill>
              </a:rPr>
              <a:t>Транспортировка пострадавших</a:t>
            </a:r>
          </a:p>
          <a:p>
            <a:pPr algn="ctr"/>
            <a:endParaRPr lang="ru-RU" alt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09600"/>
            <a:ext cx="8964612" cy="1143000"/>
          </a:xfrm>
        </p:spPr>
        <p:txBody>
          <a:bodyPr/>
          <a:lstStyle/>
          <a:p>
            <a:r>
              <a:rPr lang="ru-RU" altLang="ru-RU" sz="320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ru-RU" altLang="ru-RU" sz="3200" b="1" smtClean="0">
                <a:solidFill>
                  <a:srgbClr val="000099"/>
                </a:solidFill>
                <a:latin typeface="Arial" charset="0"/>
              </a:rPr>
              <a:t>Транспортное положение пострадавшего зависит от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44675"/>
            <a:ext cx="8134350" cy="4251325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000099"/>
                </a:solidFill>
                <a:latin typeface="Arial" charset="0"/>
              </a:rPr>
              <a:t>локализации травмы </a:t>
            </a:r>
          </a:p>
          <a:p>
            <a:pPr>
              <a:buFontTx/>
              <a:buNone/>
            </a:pPr>
            <a:r>
              <a:rPr lang="ru-RU" altLang="ru-RU" sz="2000" b="1" smtClean="0">
                <a:solidFill>
                  <a:srgbClr val="000099"/>
                </a:solidFill>
                <a:latin typeface="Arial" charset="0"/>
              </a:rPr>
              <a:t>(голова, грудь, живот, таз, позвоночник, конечности)</a:t>
            </a:r>
          </a:p>
          <a:p>
            <a:endParaRPr lang="ru-RU" altLang="ru-RU" sz="2000" b="1" smtClean="0">
              <a:solidFill>
                <a:srgbClr val="000099"/>
              </a:solidFill>
              <a:latin typeface="Arial" charset="0"/>
            </a:endParaRPr>
          </a:p>
          <a:p>
            <a:r>
              <a:rPr lang="ru-RU" altLang="ru-RU" sz="2800" b="1" smtClean="0">
                <a:solidFill>
                  <a:srgbClr val="000099"/>
                </a:solidFill>
                <a:latin typeface="Arial" charset="0"/>
              </a:rPr>
              <a:t>тяжести состояния пострадавшего </a:t>
            </a:r>
            <a:r>
              <a:rPr lang="ru-RU" altLang="ru-RU" sz="2000" b="1" smtClean="0">
                <a:solidFill>
                  <a:srgbClr val="000099"/>
                </a:solidFill>
                <a:latin typeface="Arial" charset="0"/>
              </a:rPr>
              <a:t>(нарушения сознания, дыхания, кровообращения)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31887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0099"/>
                </a:solidFill>
                <a:latin typeface="Arial" charset="0"/>
              </a:rPr>
              <a:t>  </a:t>
            </a:r>
            <a:r>
              <a:rPr lang="ru-RU" altLang="ru-RU" sz="2800" smtClean="0">
                <a:solidFill>
                  <a:srgbClr val="000099"/>
                </a:solidFill>
                <a:latin typeface="Arial" charset="0"/>
              </a:rPr>
              <a:t>Положение пострадавшего при сохраненном сознании</a:t>
            </a:r>
            <a:endParaRPr lang="ru-RU" altLang="ru-RU" sz="28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800" b="1" smtClean="0">
                <a:solidFill>
                  <a:srgbClr val="000099"/>
                </a:solidFill>
                <a:latin typeface="Arial" charset="0"/>
              </a:rPr>
              <a:t>Транспортные положения в зависимости от локализации травмы</a:t>
            </a:r>
            <a:r>
              <a:rPr lang="ru-RU" altLang="ru-RU" sz="2400" smtClean="0">
                <a:solidFill>
                  <a:srgbClr val="000099"/>
                </a:solidFill>
                <a:latin typeface="Arial" charset="0"/>
              </a:rPr>
              <a:t>:</a:t>
            </a:r>
          </a:p>
          <a:p>
            <a:r>
              <a:rPr lang="ru-RU" altLang="ru-RU" sz="2400" smtClean="0">
                <a:solidFill>
                  <a:srgbClr val="000099"/>
                </a:solidFill>
                <a:latin typeface="Arial" charset="0"/>
              </a:rPr>
              <a:t>положение при травме головы</a:t>
            </a:r>
          </a:p>
          <a:p>
            <a:r>
              <a:rPr lang="ru-RU" altLang="ru-RU" sz="2400" smtClean="0">
                <a:solidFill>
                  <a:srgbClr val="000099"/>
                </a:solidFill>
                <a:latin typeface="Arial" charset="0"/>
              </a:rPr>
              <a:t>положение при травме груди</a:t>
            </a:r>
          </a:p>
          <a:p>
            <a:r>
              <a:rPr lang="ru-RU" altLang="ru-RU" sz="2400" smtClean="0">
                <a:solidFill>
                  <a:srgbClr val="000099"/>
                </a:solidFill>
                <a:latin typeface="Arial" charset="0"/>
              </a:rPr>
              <a:t>положение при травме живота</a:t>
            </a:r>
          </a:p>
          <a:p>
            <a:r>
              <a:rPr lang="ru-RU" altLang="ru-RU" sz="2400" smtClean="0">
                <a:solidFill>
                  <a:srgbClr val="000099"/>
                </a:solidFill>
                <a:latin typeface="Arial" charset="0"/>
              </a:rPr>
              <a:t>положение при травме таза</a:t>
            </a:r>
          </a:p>
          <a:p>
            <a:r>
              <a:rPr lang="ru-RU" altLang="ru-RU" sz="2400" smtClean="0">
                <a:solidFill>
                  <a:srgbClr val="000099"/>
                </a:solidFill>
                <a:latin typeface="Arial" charset="0"/>
              </a:rPr>
              <a:t>положение при травме позвоночника</a:t>
            </a:r>
          </a:p>
          <a:p>
            <a:pPr>
              <a:buFontTx/>
              <a:buNone/>
            </a:pPr>
            <a:endParaRPr lang="ru-RU" altLang="ru-RU" smtClean="0">
              <a:solidFill>
                <a:srgbClr val="000099"/>
              </a:solidFill>
            </a:endParaRPr>
          </a:p>
          <a:p>
            <a:pPr>
              <a:buFontTx/>
              <a:buNone/>
            </a:pPr>
            <a:endParaRPr lang="ru-RU" altLang="ru-RU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6"/>
          <p:cNvGraphicFramePr>
            <a:graphicFrameLocks noGrp="1" noChangeAspect="1"/>
          </p:cNvGraphicFramePr>
          <p:nvPr>
            <p:ph sz="half" idx="2"/>
          </p:nvPr>
        </p:nvGraphicFramePr>
        <p:xfrm>
          <a:off x="1476375" y="4724400"/>
          <a:ext cx="6337300" cy="1754188"/>
        </p:xfrm>
        <a:graphic>
          <a:graphicData uri="http://schemas.openxmlformats.org/presentationml/2006/ole">
            <p:oleObj spid="_x0000_s1026" name="Точечный рисунок" r:id="rId3" imgW="3266667" imgH="905001" progId="PBrush">
              <p:embed/>
            </p:oleObj>
          </a:graphicData>
        </a:graphic>
      </p:graphicFrame>
      <p:sp>
        <p:nvSpPr>
          <p:cNvPr id="6147" name="Rectangle 19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223963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000099"/>
                </a:solidFill>
              </a:rPr>
              <a:t> </a:t>
            </a:r>
            <a:r>
              <a:rPr lang="ru-RU" altLang="ru-RU" sz="2000" smtClean="0">
                <a:solidFill>
                  <a:srgbClr val="000099"/>
                </a:solidFill>
                <a:latin typeface="Arial" charset="0"/>
              </a:rPr>
              <a:t>Положение пострадавшего при сохраненном сознании</a:t>
            </a:r>
            <a:r>
              <a:rPr lang="ru-RU" altLang="ru-RU" sz="2000" b="1" smtClean="0">
                <a:solidFill>
                  <a:srgbClr val="000099"/>
                </a:solidFill>
                <a:latin typeface="Arial" charset="0"/>
              </a:rPr>
              <a:t/>
            </a:r>
            <a:br>
              <a:rPr lang="ru-RU" altLang="ru-RU" sz="2000" b="1" smtClean="0">
                <a:solidFill>
                  <a:srgbClr val="000099"/>
                </a:solidFill>
                <a:latin typeface="Arial" charset="0"/>
              </a:rPr>
            </a:br>
            <a:r>
              <a:rPr lang="ru-RU" altLang="ru-RU" sz="3200" b="1" smtClean="0">
                <a:solidFill>
                  <a:srgbClr val="000099"/>
                </a:solidFill>
              </a:rPr>
              <a:t> </a:t>
            </a:r>
            <a:r>
              <a:rPr lang="ru-RU" altLang="ru-RU" sz="3200" b="1" smtClean="0">
                <a:solidFill>
                  <a:srgbClr val="000099"/>
                </a:solidFill>
                <a:latin typeface="Arial" charset="0"/>
              </a:rPr>
              <a:t>Черепно-мозговая травма</a:t>
            </a:r>
          </a:p>
        </p:txBody>
      </p:sp>
      <p:sp>
        <p:nvSpPr>
          <p:cNvPr id="6148" name="Rectangle 20"/>
          <p:cNvSpPr>
            <a:spLocks noGrp="1" noChangeArrowheads="1"/>
          </p:cNvSpPr>
          <p:nvPr>
            <p:ph type="body" sz="half" idx="1"/>
          </p:nvPr>
        </p:nvSpPr>
        <p:spPr>
          <a:xfrm>
            <a:off x="1547813" y="1628775"/>
            <a:ext cx="7200900" cy="30241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2800" smtClean="0">
                <a:solidFill>
                  <a:srgbClr val="000099"/>
                </a:solidFill>
              </a:rPr>
              <a:t>Возвышенное положение  </a:t>
            </a:r>
          </a:p>
          <a:p>
            <a:pPr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Голову не запрокидывать (среднее положение)</a:t>
            </a:r>
          </a:p>
          <a:p>
            <a:pPr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Иммобилизация шейного отдела позвоночника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b="1" smtClean="0">
                <a:solidFill>
                  <a:srgbClr val="000099"/>
                </a:solidFill>
              </a:rPr>
              <a:t>Цель:</a:t>
            </a:r>
            <a:r>
              <a:rPr lang="ru-RU" altLang="ru-RU" sz="2800" smtClean="0">
                <a:solidFill>
                  <a:srgbClr val="000099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увеличить отток венозной крови от головы</a:t>
            </a:r>
          </a:p>
          <a:p>
            <a:pPr>
              <a:lnSpc>
                <a:spcPct val="90000"/>
              </a:lnSpc>
            </a:pPr>
            <a:r>
              <a:rPr lang="ru-RU" altLang="ru-RU" sz="2800" smtClean="0">
                <a:solidFill>
                  <a:srgbClr val="000099"/>
                </a:solidFill>
              </a:rPr>
              <a:t> уменьшить отек мозга</a:t>
            </a:r>
          </a:p>
        </p:txBody>
      </p:sp>
      <p:sp>
        <p:nvSpPr>
          <p:cNvPr id="6149" name="Text Box 23"/>
          <p:cNvSpPr txBox="1">
            <a:spLocks noChangeArrowheads="1"/>
          </p:cNvSpPr>
          <p:nvPr/>
        </p:nvSpPr>
        <p:spPr bwMode="auto">
          <a:xfrm>
            <a:off x="1527175" y="2655888"/>
            <a:ext cx="184150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6150" name="Text Box 26"/>
          <p:cNvSpPr txBox="1">
            <a:spLocks noChangeArrowheads="1"/>
          </p:cNvSpPr>
          <p:nvPr/>
        </p:nvSpPr>
        <p:spPr bwMode="auto">
          <a:xfrm>
            <a:off x="1743075" y="2439988"/>
            <a:ext cx="184150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6151" name="AutoShape 29"/>
          <p:cNvSpPr>
            <a:spLocks noChangeArrowheads="1"/>
          </p:cNvSpPr>
          <p:nvPr/>
        </p:nvSpPr>
        <p:spPr bwMode="auto">
          <a:xfrm rot="-879129">
            <a:off x="6362700" y="5227638"/>
            <a:ext cx="287338" cy="660400"/>
          </a:xfrm>
          <a:custGeom>
            <a:avLst/>
            <a:gdLst>
              <a:gd name="T0" fmla="*/ 251421 w 21600"/>
              <a:gd name="T1" fmla="*/ 330200 h 21600"/>
              <a:gd name="T2" fmla="*/ 143669 w 21600"/>
              <a:gd name="T3" fmla="*/ 660400 h 21600"/>
              <a:gd name="T4" fmla="*/ 35917 w 21600"/>
              <a:gd name="T5" fmla="*/ 330200 h 21600"/>
              <a:gd name="T6" fmla="*/ 14366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8"/>
          <p:cNvGraphicFramePr>
            <a:graphicFrameLocks noChangeAspect="1"/>
          </p:cNvGraphicFramePr>
          <p:nvPr/>
        </p:nvGraphicFramePr>
        <p:xfrm>
          <a:off x="1692275" y="4724400"/>
          <a:ext cx="6048375" cy="2133600"/>
        </p:xfrm>
        <a:graphic>
          <a:graphicData uri="http://schemas.openxmlformats.org/presentationml/2006/ole">
            <p:oleObj spid="_x0000_s2050" name="Точечный рисунок" r:id="rId4" imgW="3142857" imgH="1190476" progId="PBrush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8313" y="1341438"/>
            <a:ext cx="3403600" cy="1782762"/>
            <a:chOff x="216" y="852"/>
            <a:chExt cx="2144" cy="1201"/>
          </a:xfrm>
        </p:grpSpPr>
        <p:sp>
          <p:nvSpPr>
            <p:cNvPr id="7178" name="Rectangle 4"/>
            <p:cNvSpPr>
              <a:spLocks noChangeArrowheads="1"/>
            </p:cNvSpPr>
            <p:nvPr/>
          </p:nvSpPr>
          <p:spPr bwMode="auto">
            <a:xfrm>
              <a:off x="216" y="852"/>
              <a:ext cx="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ru-RU" altLang="ru-RU" b="0"/>
            </a:p>
          </p:txBody>
        </p:sp>
        <p:sp>
          <p:nvSpPr>
            <p:cNvPr id="7179" name="Rectangle 5"/>
            <p:cNvSpPr>
              <a:spLocks noChangeArrowheads="1"/>
            </p:cNvSpPr>
            <p:nvPr/>
          </p:nvSpPr>
          <p:spPr bwMode="auto">
            <a:xfrm>
              <a:off x="456" y="852"/>
              <a:ext cx="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ru-RU" altLang="ru-RU" b="0">
                <a:solidFill>
                  <a:srgbClr val="FF3300"/>
                </a:solidFill>
              </a:endParaRPr>
            </a:p>
          </p:txBody>
        </p:sp>
        <p:sp>
          <p:nvSpPr>
            <p:cNvPr id="7180" name="Rectangle 6"/>
            <p:cNvSpPr>
              <a:spLocks noChangeArrowheads="1"/>
            </p:cNvSpPr>
            <p:nvPr/>
          </p:nvSpPr>
          <p:spPr bwMode="auto">
            <a:xfrm>
              <a:off x="216" y="1041"/>
              <a:ext cx="44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>
                <a:buFont typeface="Wingdings" pitchFamily="2" charset="2"/>
                <a:buNone/>
              </a:pPr>
              <a:r>
                <a:rPr lang="ru-RU" altLang="ru-RU" sz="2000" b="0">
                  <a:solidFill>
                    <a:srgbClr val="000000"/>
                  </a:solidFill>
                </a:rPr>
                <a:t> </a:t>
              </a:r>
              <a:endParaRPr lang="ru-RU" altLang="ru-RU" b="0"/>
            </a:p>
          </p:txBody>
        </p:sp>
        <p:sp>
          <p:nvSpPr>
            <p:cNvPr id="7181" name="Rectangle 7"/>
            <p:cNvSpPr>
              <a:spLocks noChangeArrowheads="1"/>
            </p:cNvSpPr>
            <p:nvPr/>
          </p:nvSpPr>
          <p:spPr bwMode="auto">
            <a:xfrm>
              <a:off x="456" y="1051"/>
              <a:ext cx="190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62000"/>
              <a:endParaRPr lang="ru-RU" altLang="ru-RU" b="0">
                <a:solidFill>
                  <a:srgbClr val="000099"/>
                </a:solidFill>
              </a:endParaRPr>
            </a:p>
          </p:txBody>
        </p:sp>
        <p:sp>
          <p:nvSpPr>
            <p:cNvPr id="7182" name="Rectangle 8"/>
            <p:cNvSpPr>
              <a:spLocks noChangeArrowheads="1"/>
            </p:cNvSpPr>
            <p:nvPr/>
          </p:nvSpPr>
          <p:spPr bwMode="auto">
            <a:xfrm>
              <a:off x="216" y="1240"/>
              <a:ext cx="44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>
                <a:buFont typeface="Wingdings" pitchFamily="2" charset="2"/>
                <a:buNone/>
              </a:pPr>
              <a:r>
                <a:rPr lang="ru-RU" altLang="ru-RU" sz="2000" b="0">
                  <a:solidFill>
                    <a:srgbClr val="000000"/>
                  </a:solidFill>
                </a:rPr>
                <a:t> </a:t>
              </a:r>
              <a:endParaRPr lang="ru-RU" altLang="ru-RU" b="0"/>
            </a:p>
          </p:txBody>
        </p:sp>
        <p:sp>
          <p:nvSpPr>
            <p:cNvPr id="7183" name="Rectangle 9"/>
            <p:cNvSpPr>
              <a:spLocks noChangeArrowheads="1"/>
            </p:cNvSpPr>
            <p:nvPr/>
          </p:nvSpPr>
          <p:spPr bwMode="auto">
            <a:xfrm>
              <a:off x="456" y="1250"/>
              <a:ext cx="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ru-RU" altLang="ru-RU" b="0">
                <a:solidFill>
                  <a:srgbClr val="000099"/>
                </a:solidFill>
              </a:endParaRPr>
            </a:p>
          </p:txBody>
        </p:sp>
        <p:sp>
          <p:nvSpPr>
            <p:cNvPr id="7184" name="Rectangle 10"/>
            <p:cNvSpPr>
              <a:spLocks noChangeArrowheads="1"/>
            </p:cNvSpPr>
            <p:nvPr/>
          </p:nvSpPr>
          <p:spPr bwMode="auto">
            <a:xfrm>
              <a:off x="216" y="1449"/>
              <a:ext cx="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ru-RU" altLang="ru-RU" b="0">
                <a:solidFill>
                  <a:srgbClr val="000099"/>
                </a:solidFill>
              </a:endParaRPr>
            </a:p>
          </p:txBody>
        </p:sp>
        <p:sp>
          <p:nvSpPr>
            <p:cNvPr id="7185" name="Rectangle 11"/>
            <p:cNvSpPr>
              <a:spLocks noChangeArrowheads="1"/>
            </p:cNvSpPr>
            <p:nvPr/>
          </p:nvSpPr>
          <p:spPr bwMode="auto">
            <a:xfrm>
              <a:off x="216" y="1649"/>
              <a:ext cx="484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ru-RU" altLang="ru-RU" sz="2000" b="0">
                  <a:solidFill>
                    <a:srgbClr val="000000"/>
                  </a:solidFill>
                </a:rPr>
                <a:t>          </a:t>
              </a:r>
              <a:r>
                <a:rPr lang="en-US" altLang="ru-RU" sz="2000" b="0">
                  <a:solidFill>
                    <a:srgbClr val="000000"/>
                  </a:solidFill>
                </a:rPr>
                <a:t> </a:t>
              </a:r>
              <a:endParaRPr lang="ru-RU" altLang="ru-RU" b="0">
                <a:solidFill>
                  <a:srgbClr val="000099"/>
                </a:solidFill>
              </a:endParaRPr>
            </a:p>
          </p:txBody>
        </p:sp>
        <p:sp>
          <p:nvSpPr>
            <p:cNvPr id="7186" name="Rectangle 12"/>
            <p:cNvSpPr>
              <a:spLocks noChangeArrowheads="1"/>
            </p:cNvSpPr>
            <p:nvPr/>
          </p:nvSpPr>
          <p:spPr bwMode="auto">
            <a:xfrm>
              <a:off x="216" y="1848"/>
              <a:ext cx="484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ru-RU" altLang="ru-RU" sz="2000" b="0">
                  <a:solidFill>
                    <a:srgbClr val="000000"/>
                  </a:solidFill>
                </a:rPr>
                <a:t>          </a:t>
              </a:r>
              <a:r>
                <a:rPr lang="en-US" altLang="ru-RU" sz="2000" b="0">
                  <a:solidFill>
                    <a:srgbClr val="000000"/>
                  </a:solidFill>
                </a:rPr>
                <a:t> </a:t>
              </a:r>
              <a:endParaRPr lang="ru-RU" altLang="ru-RU" b="0">
                <a:solidFill>
                  <a:srgbClr val="000099"/>
                </a:solidFill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0325" y="198438"/>
            <a:ext cx="1555750" cy="563562"/>
            <a:chOff x="38" y="125"/>
            <a:chExt cx="980" cy="355"/>
          </a:xfrm>
        </p:grpSpPr>
        <p:sp>
          <p:nvSpPr>
            <p:cNvPr id="7176" name="Rectangle 19"/>
            <p:cNvSpPr>
              <a:spLocks noChangeArrowheads="1"/>
            </p:cNvSpPr>
            <p:nvPr/>
          </p:nvSpPr>
          <p:spPr bwMode="auto">
            <a:xfrm>
              <a:off x="38" y="153"/>
              <a:ext cx="1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ru-RU" altLang="ru-RU" sz="2800" i="1">
                  <a:solidFill>
                    <a:srgbClr val="FF3300"/>
                  </a:solidFill>
                </a:rPr>
                <a:t> </a:t>
              </a:r>
            </a:p>
          </p:txBody>
        </p:sp>
        <p:sp>
          <p:nvSpPr>
            <p:cNvPr id="7177" name="Rectangle 20"/>
            <p:cNvSpPr>
              <a:spLocks noChangeArrowheads="1"/>
            </p:cNvSpPr>
            <p:nvPr/>
          </p:nvSpPr>
          <p:spPr bwMode="auto">
            <a:xfrm>
              <a:off x="902" y="125"/>
              <a:ext cx="116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lnSpc>
                  <a:spcPct val="70000"/>
                </a:lnSpc>
              </a:pPr>
              <a:endParaRPr lang="ru-RU" altLang="ru-RU" sz="2800">
                <a:solidFill>
                  <a:srgbClr val="FF3300"/>
                </a:solidFill>
              </a:endParaRPr>
            </a:p>
          </p:txBody>
        </p:sp>
      </p:grpSp>
      <p:sp>
        <p:nvSpPr>
          <p:cNvPr id="7173" name="Rectangle 22"/>
          <p:cNvSpPr>
            <a:spLocks noChangeArrowheads="1"/>
          </p:cNvSpPr>
          <p:nvPr/>
        </p:nvSpPr>
        <p:spPr bwMode="auto">
          <a:xfrm>
            <a:off x="179388" y="260350"/>
            <a:ext cx="8964612" cy="7016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4000">
                <a:solidFill>
                  <a:srgbClr val="3333CC"/>
                </a:solidFill>
                <a:latin typeface="Times New Roman Cyr" pitchFamily="18" charset="-52"/>
              </a:rPr>
              <a:t> </a:t>
            </a:r>
            <a:r>
              <a:rPr lang="ru-RU" altLang="ru-RU" sz="3600">
                <a:solidFill>
                  <a:srgbClr val="000099"/>
                </a:solidFill>
                <a:latin typeface="Times New Roman Cyr" pitchFamily="18" charset="-52"/>
              </a:rPr>
              <a:t> </a:t>
            </a:r>
            <a:endParaRPr lang="ru-RU" altLang="ru-RU" sz="1800" b="0">
              <a:solidFill>
                <a:srgbClr val="000099"/>
              </a:solidFill>
              <a:latin typeface="Times New Roman Cyr" pitchFamily="18" charset="-52"/>
            </a:endParaRPr>
          </a:p>
        </p:txBody>
      </p:sp>
      <p:sp>
        <p:nvSpPr>
          <p:cNvPr id="7174" name="Text Box 24"/>
          <p:cNvSpPr txBox="1">
            <a:spLocks noChangeArrowheads="1"/>
          </p:cNvSpPr>
          <p:nvPr/>
        </p:nvSpPr>
        <p:spPr bwMode="auto">
          <a:xfrm>
            <a:off x="250825" y="1720850"/>
            <a:ext cx="8497888" cy="393541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Возвышенное положение верхнего конца туловища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Возможно с полуповоротом на больную сторону</a:t>
            </a:r>
          </a:p>
          <a:p>
            <a:r>
              <a:rPr lang="ru-RU" altLang="ru-RU" sz="2800">
                <a:solidFill>
                  <a:srgbClr val="000099"/>
                </a:solidFill>
              </a:rPr>
              <a:t>Цель</a:t>
            </a:r>
            <a:r>
              <a:rPr lang="ru-RU" altLang="ru-RU" sz="2800" b="0">
                <a:solidFill>
                  <a:srgbClr val="000099"/>
                </a:solidFill>
              </a:rPr>
              <a:t>: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уменьшить боль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облегчить дыхание  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уменьшить подвижность поврежденной половины грудной клетки</a:t>
            </a:r>
          </a:p>
          <a:p>
            <a:endParaRPr lang="ru-RU" altLang="ru-RU" sz="2800">
              <a:solidFill>
                <a:srgbClr val="000099"/>
              </a:solidFill>
              <a:latin typeface="Times New Roman Cyr" pitchFamily="18" charset="-52"/>
            </a:endParaRPr>
          </a:p>
        </p:txBody>
      </p:sp>
      <p:sp>
        <p:nvSpPr>
          <p:cNvPr id="7175" name="Rectangle 25"/>
          <p:cNvSpPr>
            <a:spLocks noChangeArrowheads="1"/>
          </p:cNvSpPr>
          <p:nvPr/>
        </p:nvSpPr>
        <p:spPr bwMode="auto">
          <a:xfrm>
            <a:off x="512763" y="260350"/>
            <a:ext cx="8120062" cy="10668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000" b="0">
                <a:solidFill>
                  <a:srgbClr val="000099"/>
                </a:solidFill>
              </a:rPr>
              <a:t>Положение пострадавшего при сохраненном сознании</a:t>
            </a:r>
            <a:r>
              <a:rPr lang="ru-RU" altLang="ru-RU"/>
              <a:t> </a:t>
            </a:r>
            <a:r>
              <a:rPr lang="ru-RU" altLang="ru-RU" sz="320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ru-RU" altLang="ru-RU" sz="3200">
                <a:solidFill>
                  <a:srgbClr val="000099"/>
                </a:solidFill>
              </a:rPr>
              <a:t>  Травма груди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0325" y="198438"/>
            <a:ext cx="1555750" cy="563562"/>
            <a:chOff x="38" y="125"/>
            <a:chExt cx="980" cy="355"/>
          </a:xfrm>
        </p:grpSpPr>
        <p:sp>
          <p:nvSpPr>
            <p:cNvPr id="9222" name="Rectangle 18"/>
            <p:cNvSpPr>
              <a:spLocks noChangeArrowheads="1"/>
            </p:cNvSpPr>
            <p:nvPr/>
          </p:nvSpPr>
          <p:spPr bwMode="auto">
            <a:xfrm>
              <a:off x="38" y="153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endParaRPr lang="ru-RU" altLang="ru-RU" sz="2800" i="1">
                <a:solidFill>
                  <a:srgbClr val="FF3300"/>
                </a:solidFill>
              </a:endParaRPr>
            </a:p>
          </p:txBody>
        </p:sp>
        <p:sp>
          <p:nvSpPr>
            <p:cNvPr id="9223" name="Rectangle 19"/>
            <p:cNvSpPr>
              <a:spLocks noChangeArrowheads="1"/>
            </p:cNvSpPr>
            <p:nvPr/>
          </p:nvSpPr>
          <p:spPr bwMode="auto">
            <a:xfrm>
              <a:off x="902" y="125"/>
              <a:ext cx="116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lnSpc>
                  <a:spcPct val="70000"/>
                </a:lnSpc>
              </a:pPr>
              <a:endParaRPr lang="ru-RU" altLang="ru-RU" sz="2800">
                <a:solidFill>
                  <a:srgbClr val="FF3300"/>
                </a:solidFill>
              </a:endParaRPr>
            </a:p>
          </p:txBody>
        </p:sp>
      </p:grpSp>
      <p:sp>
        <p:nvSpPr>
          <p:cNvPr id="9219" name="Rectangle 21"/>
          <p:cNvSpPr>
            <a:spLocks noChangeArrowheads="1"/>
          </p:cNvSpPr>
          <p:nvPr/>
        </p:nvSpPr>
        <p:spPr bwMode="auto">
          <a:xfrm>
            <a:off x="468313" y="260350"/>
            <a:ext cx="8675687" cy="155416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b="0">
                <a:solidFill>
                  <a:srgbClr val="000099"/>
                </a:solidFill>
              </a:rPr>
              <a:t>Положение пострадавшего при сохраненном сознании</a:t>
            </a:r>
            <a:r>
              <a:rPr lang="ru-RU" altLang="ru-RU"/>
              <a:t> </a:t>
            </a:r>
            <a:r>
              <a:rPr lang="ru-RU" altLang="ru-RU" sz="3200">
                <a:solidFill>
                  <a:srgbClr val="000099"/>
                </a:solidFill>
              </a:rPr>
              <a:t>   </a:t>
            </a:r>
          </a:p>
          <a:p>
            <a:pPr algn="ctr"/>
            <a:r>
              <a:rPr lang="ru-RU" altLang="ru-RU" sz="3200">
                <a:solidFill>
                  <a:srgbClr val="000099"/>
                </a:solidFill>
              </a:rPr>
              <a:t>Травма живота </a:t>
            </a:r>
          </a:p>
          <a:p>
            <a:pPr algn="ctr"/>
            <a:r>
              <a:rPr lang="ru-RU" altLang="ru-RU" sz="3200" b="0">
                <a:solidFill>
                  <a:srgbClr val="000099"/>
                </a:solidFill>
              </a:rPr>
              <a:t>(</a:t>
            </a:r>
            <a:r>
              <a:rPr lang="ru-RU" altLang="ru-RU" b="0">
                <a:solidFill>
                  <a:srgbClr val="000099"/>
                </a:solidFill>
              </a:rPr>
              <a:t>сильные боли в животе</a:t>
            </a:r>
            <a:r>
              <a:rPr lang="ru-RU" altLang="ru-RU" sz="3200" b="0">
                <a:solidFill>
                  <a:srgbClr val="000099"/>
                </a:solidFill>
              </a:rPr>
              <a:t>)</a:t>
            </a:r>
          </a:p>
        </p:txBody>
      </p:sp>
      <p:sp>
        <p:nvSpPr>
          <p:cNvPr id="9220" name="Text Box 25"/>
          <p:cNvSpPr txBox="1">
            <a:spLocks noChangeArrowheads="1"/>
          </p:cNvSpPr>
          <p:nvPr/>
        </p:nvSpPr>
        <p:spPr bwMode="auto">
          <a:xfrm>
            <a:off x="250825" y="2060575"/>
            <a:ext cx="8642350" cy="35083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Положение на спине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Валик под полусогнутыми коленями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Валик под голову и плечи</a:t>
            </a:r>
          </a:p>
          <a:p>
            <a:r>
              <a:rPr lang="ru-RU" altLang="ru-RU" sz="2800">
                <a:solidFill>
                  <a:srgbClr val="000099"/>
                </a:solidFill>
              </a:rPr>
              <a:t>Цель:</a:t>
            </a:r>
            <a:r>
              <a:rPr lang="ru-RU" altLang="ru-RU" sz="2800" b="0">
                <a:solidFill>
                  <a:srgbClr val="000099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уменьшение напряжения передней брюшной стенки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</a:rPr>
              <a:t>уменьшение боли</a:t>
            </a:r>
          </a:p>
          <a:p>
            <a:endParaRPr lang="ru-RU" altLang="ru-RU" sz="2800" b="0">
              <a:solidFill>
                <a:srgbClr val="000099"/>
              </a:solidFill>
            </a:endParaRPr>
          </a:p>
        </p:txBody>
      </p:sp>
      <p:graphicFrame>
        <p:nvGraphicFramePr>
          <p:cNvPr id="9221" name="Object 26"/>
          <p:cNvGraphicFramePr>
            <a:graphicFrameLocks noChangeAspect="1"/>
          </p:cNvGraphicFramePr>
          <p:nvPr/>
        </p:nvGraphicFramePr>
        <p:xfrm>
          <a:off x="1692275" y="5229225"/>
          <a:ext cx="6269038" cy="1298575"/>
        </p:xfrm>
        <a:graphic>
          <a:graphicData uri="http://schemas.openxmlformats.org/presentationml/2006/ole">
            <p:oleObj spid="_x0000_s3074" name="Точечный рисунок" r:id="rId3" imgW="3677163" imgH="762106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0325" y="198438"/>
            <a:ext cx="1654175" cy="563562"/>
            <a:chOff x="38" y="125"/>
            <a:chExt cx="1042" cy="355"/>
          </a:xfrm>
        </p:grpSpPr>
        <p:sp>
          <p:nvSpPr>
            <p:cNvPr id="10248" name="Rectangle 18"/>
            <p:cNvSpPr>
              <a:spLocks noChangeArrowheads="1"/>
            </p:cNvSpPr>
            <p:nvPr/>
          </p:nvSpPr>
          <p:spPr bwMode="auto">
            <a:xfrm>
              <a:off x="38" y="153"/>
              <a:ext cx="1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ru-RU" altLang="ru-RU" sz="2800" i="1">
                  <a:solidFill>
                    <a:srgbClr val="FF3300"/>
                  </a:solidFill>
                </a:rPr>
                <a:t> </a:t>
              </a:r>
            </a:p>
          </p:txBody>
        </p:sp>
        <p:sp>
          <p:nvSpPr>
            <p:cNvPr id="10249" name="Rectangle 19"/>
            <p:cNvSpPr>
              <a:spLocks noChangeArrowheads="1"/>
            </p:cNvSpPr>
            <p:nvPr/>
          </p:nvSpPr>
          <p:spPr bwMode="auto">
            <a:xfrm>
              <a:off x="902" y="125"/>
              <a:ext cx="17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lnSpc>
                  <a:spcPct val="70000"/>
                </a:lnSpc>
              </a:pP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</a:p>
          </p:txBody>
        </p:sp>
      </p:grpSp>
      <p:sp>
        <p:nvSpPr>
          <p:cNvPr id="10243" name="Rectangle 22"/>
          <p:cNvSpPr>
            <a:spLocks noChangeArrowheads="1"/>
          </p:cNvSpPr>
          <p:nvPr/>
        </p:nvSpPr>
        <p:spPr bwMode="auto">
          <a:xfrm>
            <a:off x="684213" y="188913"/>
            <a:ext cx="8208962" cy="94456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000" b="0">
                <a:solidFill>
                  <a:srgbClr val="000099"/>
                </a:solidFill>
              </a:rPr>
              <a:t>Положение пострадавшего при сохраненном сознании</a:t>
            </a:r>
            <a:r>
              <a:rPr lang="ru-RU" altLang="ru-RU"/>
              <a:t> </a:t>
            </a:r>
          </a:p>
          <a:p>
            <a:pPr algn="ctr"/>
            <a:r>
              <a:rPr lang="ru-RU" altLang="ru-RU" sz="3200">
                <a:solidFill>
                  <a:srgbClr val="000099"/>
                </a:solidFill>
              </a:rPr>
              <a:t>Перелом костей таза</a:t>
            </a:r>
          </a:p>
        </p:txBody>
      </p:sp>
      <p:sp>
        <p:nvSpPr>
          <p:cNvPr id="10244" name="Text Box 24"/>
          <p:cNvSpPr txBox="1">
            <a:spLocks noChangeArrowheads="1"/>
          </p:cNvSpPr>
          <p:nvPr/>
        </p:nvSpPr>
        <p:spPr bwMode="auto">
          <a:xfrm>
            <a:off x="323850" y="1268413"/>
            <a:ext cx="8820150" cy="393541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Положение на спине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Колени слегка разведены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Валик под коленями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ru-RU" altLang="ru-RU" sz="2800">
                <a:solidFill>
                  <a:srgbClr val="000099"/>
                </a:solidFill>
                <a:latin typeface="Times New Roman Cyr" pitchFamily="18" charset="-52"/>
              </a:rPr>
              <a:t>Цель:</a:t>
            </a: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 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иммобилизация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уменьшение боли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предупреждение вторичных повреждений</a:t>
            </a:r>
          </a:p>
          <a:p>
            <a:endParaRPr lang="ru-RU" altLang="ru-RU" sz="2800">
              <a:latin typeface="Times New Roman Cyr" pitchFamily="18" charset="-52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835150" y="5006975"/>
            <a:ext cx="6269038" cy="1851025"/>
            <a:chOff x="1156" y="3154"/>
            <a:chExt cx="3949" cy="1166"/>
          </a:xfrm>
        </p:grpSpPr>
        <p:graphicFrame>
          <p:nvGraphicFramePr>
            <p:cNvPr id="10246" name="Object 27"/>
            <p:cNvGraphicFramePr>
              <a:graphicFrameLocks noChangeAspect="1"/>
            </p:cNvGraphicFramePr>
            <p:nvPr/>
          </p:nvGraphicFramePr>
          <p:xfrm>
            <a:off x="1156" y="3154"/>
            <a:ext cx="3949" cy="1166"/>
          </p:xfrm>
          <a:graphic>
            <a:graphicData uri="http://schemas.openxmlformats.org/presentationml/2006/ole">
              <p:oleObj spid="_x0000_s4098" name="Точечный рисунок" r:id="rId3" imgW="3514286" imgH="1038370" progId="PBrush">
                <p:embed/>
              </p:oleObj>
            </a:graphicData>
          </a:graphic>
        </p:graphicFrame>
        <p:sp>
          <p:nvSpPr>
            <p:cNvPr id="10247" name="Rectangle 28"/>
            <p:cNvSpPr>
              <a:spLocks noChangeArrowheads="1"/>
            </p:cNvSpPr>
            <p:nvPr/>
          </p:nvSpPr>
          <p:spPr bwMode="auto">
            <a:xfrm>
              <a:off x="4014" y="3430"/>
              <a:ext cx="136" cy="499"/>
            </a:xfrm>
            <a:prstGeom prst="rect">
              <a:avLst/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00200"/>
            <a:ext cx="7859712" cy="226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>
                <a:solidFill>
                  <a:srgbClr val="CC3300"/>
                </a:solidFill>
              </a:rPr>
              <a:t>   </a:t>
            </a:r>
            <a:r>
              <a:rPr lang="ru-RU" altLang="ru-RU" b="1" smtClean="0">
                <a:solidFill>
                  <a:srgbClr val="CC3300"/>
                </a:solidFill>
              </a:rPr>
              <a:t>Раны, расположенные на голове, груди, животе, в области суставов   условно  следует считать проникающими!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0325" y="198438"/>
            <a:ext cx="2430463" cy="873125"/>
            <a:chOff x="38" y="125"/>
            <a:chExt cx="1531" cy="550"/>
          </a:xfrm>
        </p:grpSpPr>
        <p:sp>
          <p:nvSpPr>
            <p:cNvPr id="11270" name="Rectangle 14"/>
            <p:cNvSpPr>
              <a:spLocks noChangeArrowheads="1"/>
            </p:cNvSpPr>
            <p:nvPr/>
          </p:nvSpPr>
          <p:spPr bwMode="auto">
            <a:xfrm>
              <a:off x="38" y="153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endParaRPr lang="ru-RU" altLang="ru-RU" sz="2800" i="1">
                <a:solidFill>
                  <a:srgbClr val="FF3300"/>
                </a:solidFill>
              </a:endParaRPr>
            </a:p>
          </p:txBody>
        </p:sp>
        <p:sp>
          <p:nvSpPr>
            <p:cNvPr id="11271" name="Rectangle 15"/>
            <p:cNvSpPr>
              <a:spLocks noChangeArrowheads="1"/>
            </p:cNvSpPr>
            <p:nvPr/>
          </p:nvSpPr>
          <p:spPr bwMode="auto">
            <a:xfrm>
              <a:off x="902" y="125"/>
              <a:ext cx="667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lnSpc>
                  <a:spcPct val="80000"/>
                </a:lnSpc>
              </a:pPr>
              <a:r>
                <a:rPr lang="ru-RU" altLang="ru-RU" sz="3200">
                  <a:solidFill>
                    <a:srgbClr val="FF3300"/>
                  </a:solidFill>
                </a:rPr>
                <a:t> </a:t>
              </a:r>
            </a:p>
            <a:p>
              <a:pPr defTabSz="762000">
                <a:lnSpc>
                  <a:spcPct val="80000"/>
                </a:lnSpc>
              </a:pPr>
              <a:r>
                <a:rPr lang="ru-RU" altLang="ru-RU" sz="3200">
                  <a:solidFill>
                    <a:srgbClr val="FF3300"/>
                  </a:solidFill>
                </a:rPr>
                <a:t>	 </a:t>
              </a:r>
            </a:p>
          </p:txBody>
        </p:sp>
      </p:grpSp>
      <p:sp>
        <p:nvSpPr>
          <p:cNvPr id="11267" name="Rectangle 17"/>
          <p:cNvSpPr>
            <a:spLocks noChangeArrowheads="1"/>
          </p:cNvSpPr>
          <p:nvPr/>
        </p:nvSpPr>
        <p:spPr bwMode="auto">
          <a:xfrm>
            <a:off x="323850" y="476250"/>
            <a:ext cx="8640763" cy="94456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000" b="0">
                <a:solidFill>
                  <a:srgbClr val="000099"/>
                </a:solidFill>
              </a:rPr>
              <a:t>Положение пострадавшего при сохраненном сознании</a:t>
            </a:r>
            <a:r>
              <a:rPr lang="ru-RU" altLang="ru-RU"/>
              <a:t> </a:t>
            </a:r>
            <a:r>
              <a:rPr lang="ru-RU" altLang="ru-RU" sz="3200">
                <a:solidFill>
                  <a:srgbClr val="000099"/>
                </a:solidFill>
              </a:rPr>
              <a:t>Противошоковое положение</a:t>
            </a:r>
          </a:p>
        </p:txBody>
      </p:sp>
      <p:sp>
        <p:nvSpPr>
          <p:cNvPr id="11268" name="Text Box 18"/>
          <p:cNvSpPr txBox="1">
            <a:spLocks noChangeArrowheads="1"/>
          </p:cNvSpPr>
          <p:nvPr/>
        </p:nvSpPr>
        <p:spPr bwMode="auto">
          <a:xfrm>
            <a:off x="468313" y="1628775"/>
            <a:ext cx="8496300" cy="26543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Поднять ноги на высоту 30 см</a:t>
            </a:r>
          </a:p>
          <a:p>
            <a:r>
              <a:rPr lang="ru-RU" altLang="ru-RU" sz="2800">
                <a:solidFill>
                  <a:srgbClr val="000099"/>
                </a:solidFill>
                <a:latin typeface="Times New Roman Cyr" pitchFamily="18" charset="-52"/>
              </a:rPr>
              <a:t>Цель:</a:t>
            </a: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  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улучшение венозного возврата крови к сердцу</a:t>
            </a:r>
          </a:p>
          <a:p>
            <a:pPr>
              <a:buFontTx/>
              <a:buChar char="•"/>
            </a:pPr>
            <a:r>
              <a:rPr lang="ru-RU" altLang="ru-RU" sz="2800" b="0">
                <a:solidFill>
                  <a:srgbClr val="000099"/>
                </a:solidFill>
                <a:latin typeface="Times New Roman Cyr" pitchFamily="18" charset="-52"/>
              </a:rPr>
              <a:t>улучшение кровоснабжения жизненно-важных органов</a:t>
            </a:r>
          </a:p>
          <a:p>
            <a:endParaRPr lang="ru-RU" altLang="ru-RU" sz="2800" b="0">
              <a:solidFill>
                <a:srgbClr val="000099"/>
              </a:solidFill>
              <a:latin typeface="Times New Roman Cyr" pitchFamily="18" charset="-52"/>
            </a:endParaRPr>
          </a:p>
        </p:txBody>
      </p:sp>
      <p:graphicFrame>
        <p:nvGraphicFramePr>
          <p:cNvPr id="11269" name="Object 20"/>
          <p:cNvGraphicFramePr>
            <a:graphicFrameLocks noChangeAspect="1"/>
          </p:cNvGraphicFramePr>
          <p:nvPr/>
        </p:nvGraphicFramePr>
        <p:xfrm>
          <a:off x="1763713" y="4724400"/>
          <a:ext cx="6286500" cy="1738313"/>
        </p:xfrm>
        <a:graphic>
          <a:graphicData uri="http://schemas.openxmlformats.org/presentationml/2006/ole">
            <p:oleObj spid="_x0000_s5122" name="Точечный рисунок" r:id="rId3" imgW="3685714" imgH="1019048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6"/>
          <p:cNvGraphicFramePr>
            <a:graphicFrameLocks noChangeAspect="1"/>
          </p:cNvGraphicFramePr>
          <p:nvPr/>
        </p:nvGraphicFramePr>
        <p:xfrm>
          <a:off x="1763713" y="4724400"/>
          <a:ext cx="6264275" cy="1863725"/>
        </p:xfrm>
        <a:graphic>
          <a:graphicData uri="http://schemas.openxmlformats.org/presentationml/2006/ole">
            <p:oleObj spid="_x0000_s6146" name="Точечный рисунок" r:id="rId3" imgW="3476190" imgH="695238" progId="PBrush">
              <p:embed/>
            </p:oleObj>
          </a:graphicData>
        </a:graphic>
      </p:graphicFrame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0325" y="198438"/>
            <a:ext cx="1654175" cy="563562"/>
            <a:chOff x="38" y="125"/>
            <a:chExt cx="1042" cy="355"/>
          </a:xfrm>
        </p:grpSpPr>
        <p:sp>
          <p:nvSpPr>
            <p:cNvPr id="12298" name="Rectangle 19"/>
            <p:cNvSpPr>
              <a:spLocks noChangeArrowheads="1"/>
            </p:cNvSpPr>
            <p:nvPr/>
          </p:nvSpPr>
          <p:spPr bwMode="auto">
            <a:xfrm>
              <a:off x="38" y="153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endParaRPr lang="ru-RU" altLang="ru-RU" sz="2800" i="1">
                <a:solidFill>
                  <a:srgbClr val="FF3300"/>
                </a:solidFill>
              </a:endParaRPr>
            </a:p>
          </p:txBody>
        </p:sp>
        <p:sp>
          <p:nvSpPr>
            <p:cNvPr id="12299" name="Rectangle 20"/>
            <p:cNvSpPr>
              <a:spLocks noChangeArrowheads="1"/>
            </p:cNvSpPr>
            <p:nvPr/>
          </p:nvSpPr>
          <p:spPr bwMode="auto">
            <a:xfrm>
              <a:off x="902" y="125"/>
              <a:ext cx="17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lnSpc>
                  <a:spcPct val="70000"/>
                </a:lnSpc>
              </a:pP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</a:p>
          </p:txBody>
        </p:sp>
      </p:grpSp>
      <p:sp>
        <p:nvSpPr>
          <p:cNvPr id="12292" name="Rectangle 22"/>
          <p:cNvSpPr>
            <a:spLocks noChangeArrowheads="1"/>
          </p:cNvSpPr>
          <p:nvPr/>
        </p:nvSpPr>
        <p:spPr bwMode="auto">
          <a:xfrm>
            <a:off x="468313" y="260350"/>
            <a:ext cx="8496300" cy="94456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000" b="0">
                <a:solidFill>
                  <a:srgbClr val="000099"/>
                </a:solidFill>
              </a:rPr>
              <a:t>Положение пострадавшего при сохраненном сознании</a:t>
            </a:r>
            <a:r>
              <a:rPr lang="ru-RU" altLang="ru-RU"/>
              <a:t> </a:t>
            </a:r>
          </a:p>
          <a:p>
            <a:pPr algn="ctr"/>
            <a:r>
              <a:rPr lang="ru-RU" altLang="ru-RU" sz="3200">
                <a:solidFill>
                  <a:srgbClr val="000099"/>
                </a:solidFill>
              </a:rPr>
              <a:t>Травма позвоночника</a:t>
            </a:r>
          </a:p>
        </p:txBody>
      </p:sp>
      <p:sp>
        <p:nvSpPr>
          <p:cNvPr id="12293" name="Text Box 23"/>
          <p:cNvSpPr txBox="1">
            <a:spLocks noChangeArrowheads="1"/>
          </p:cNvSpPr>
          <p:nvPr/>
        </p:nvSpPr>
        <p:spPr bwMode="auto">
          <a:xfrm>
            <a:off x="179388" y="1484313"/>
            <a:ext cx="8640762" cy="374332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  <a:latin typeface="Times New Roman Cyr" pitchFamily="18" charset="-52"/>
              </a:rPr>
              <a:t>Не перемещать пострадавшего до приезда скорой медицинской помощи !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  <a:latin typeface="Times New Roman Cyr" pitchFamily="18" charset="-52"/>
              </a:rPr>
              <a:t>Зафиксировать шейный отдел позвоночника шейной шиной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  <a:latin typeface="Times New Roman Cyr" pitchFamily="18" charset="-52"/>
              </a:rPr>
              <a:t>При необходимости  перекладывать пострадавшего с 4-5 помощниками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  <a:latin typeface="Times New Roman Cyr" pitchFamily="18" charset="-52"/>
              </a:rPr>
              <a:t>Использовать жесткие носилки</a:t>
            </a:r>
          </a:p>
          <a:p>
            <a:r>
              <a:rPr lang="ru-RU" altLang="ru-RU">
                <a:solidFill>
                  <a:srgbClr val="000099"/>
                </a:solidFill>
                <a:latin typeface="Times New Roman Cyr" pitchFamily="18" charset="-52"/>
              </a:rPr>
              <a:t>Цель:</a:t>
            </a:r>
          </a:p>
          <a:p>
            <a:r>
              <a:rPr lang="ru-RU" altLang="ru-RU" b="0">
                <a:solidFill>
                  <a:srgbClr val="000099"/>
                </a:solidFill>
                <a:latin typeface="Times New Roman Cyr" pitchFamily="18" charset="-52"/>
              </a:rPr>
              <a:t>Иммобилизация, предотвращение дальнейших повреждений</a:t>
            </a:r>
          </a:p>
          <a:p>
            <a:pPr>
              <a:buFontTx/>
              <a:buChar char="•"/>
            </a:pPr>
            <a:endParaRPr lang="ru-RU" altLang="ru-RU" b="0">
              <a:solidFill>
                <a:srgbClr val="000099"/>
              </a:solidFill>
              <a:latin typeface="Times New Roman Cyr" pitchFamily="18" charset="-52"/>
            </a:endParaRPr>
          </a:p>
          <a:p>
            <a:endParaRPr lang="ru-RU" altLang="ru-RU">
              <a:solidFill>
                <a:srgbClr val="000099"/>
              </a:solidFill>
              <a:latin typeface="Times New Roman Cyr" pitchFamily="18" charset="-52"/>
            </a:endParaRPr>
          </a:p>
        </p:txBody>
      </p:sp>
      <p:sp>
        <p:nvSpPr>
          <p:cNvPr id="12294" name="AutoShape 25"/>
          <p:cNvSpPr>
            <a:spLocks noChangeArrowheads="1"/>
          </p:cNvSpPr>
          <p:nvPr/>
        </p:nvSpPr>
        <p:spPr bwMode="auto">
          <a:xfrm rot="-1313373">
            <a:off x="6804025" y="5445125"/>
            <a:ext cx="357188" cy="857250"/>
          </a:xfrm>
          <a:custGeom>
            <a:avLst/>
            <a:gdLst>
              <a:gd name="T0" fmla="*/ 312540 w 21600"/>
              <a:gd name="T1" fmla="*/ 428625 h 21600"/>
              <a:gd name="T2" fmla="*/ 178594 w 21600"/>
              <a:gd name="T3" fmla="*/ 857250 h 21600"/>
              <a:gd name="T4" fmla="*/ 44649 w 21600"/>
              <a:gd name="T5" fmla="*/ 428625 h 21600"/>
              <a:gd name="T6" fmla="*/ 1785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763713" y="4724400"/>
            <a:ext cx="6264275" cy="1863725"/>
            <a:chOff x="1111" y="2976"/>
            <a:chExt cx="3946" cy="1174"/>
          </a:xfrm>
        </p:grpSpPr>
        <p:graphicFrame>
          <p:nvGraphicFramePr>
            <p:cNvPr id="12296" name="Object 27"/>
            <p:cNvGraphicFramePr>
              <a:graphicFrameLocks noChangeAspect="1"/>
            </p:cNvGraphicFramePr>
            <p:nvPr/>
          </p:nvGraphicFramePr>
          <p:xfrm>
            <a:off x="1111" y="2976"/>
            <a:ext cx="3946" cy="1174"/>
          </p:xfrm>
          <a:graphic>
            <a:graphicData uri="http://schemas.openxmlformats.org/presentationml/2006/ole">
              <p:oleObj spid="_x0000_s6147" name="Точечный рисунок" r:id="rId4" imgW="3476190" imgH="695238" progId="PBrush">
                <p:embed/>
              </p:oleObj>
            </a:graphicData>
          </a:graphic>
        </p:graphicFrame>
        <p:sp>
          <p:nvSpPr>
            <p:cNvPr id="12297" name="AutoShape 28"/>
            <p:cNvSpPr>
              <a:spLocks noChangeArrowheads="1"/>
            </p:cNvSpPr>
            <p:nvPr/>
          </p:nvSpPr>
          <p:spPr bwMode="auto">
            <a:xfrm rot="-1313373">
              <a:off x="4242" y="3438"/>
              <a:ext cx="270" cy="540"/>
            </a:xfrm>
            <a:custGeom>
              <a:avLst/>
              <a:gdLst>
                <a:gd name="T0" fmla="*/ 236 w 21600"/>
                <a:gd name="T1" fmla="*/ 270 h 21600"/>
                <a:gd name="T2" fmla="*/ 135 w 21600"/>
                <a:gd name="T3" fmla="*/ 540 h 21600"/>
                <a:gd name="T4" fmla="*/ 34 w 21600"/>
                <a:gd name="T5" fmla="*/ 270 h 21600"/>
                <a:gd name="T6" fmla="*/ 13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0 w 21600"/>
                <a:gd name="T13" fmla="*/ 4520 h 21600"/>
                <a:gd name="T14" fmla="*/ 17120 w 21600"/>
                <a:gd name="T15" fmla="*/ 171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solidFill>
                  <a:srgbClr val="000099"/>
                </a:solidFill>
                <a:latin typeface="Arial" charset="0"/>
              </a:rPr>
              <a:t>Перекладывание пострадавшего с травмой позвоночника</a:t>
            </a:r>
          </a:p>
        </p:txBody>
      </p:sp>
      <p:pic>
        <p:nvPicPr>
          <p:cNvPr id="13315" name="Picture 4" descr="Lage2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543175"/>
            <a:ext cx="7772400" cy="2990850"/>
          </a:xfrm>
          <a:noFill/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1311275" y="5824538"/>
            <a:ext cx="6069013" cy="51911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rgbClr val="000066"/>
                </a:solidFill>
              </a:rPr>
              <a:t>«Скандинавский мост»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171450" y="2200275"/>
            <a:ext cx="8308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ru-RU" altLang="ru-RU" sz="4400">
                <a:solidFill>
                  <a:srgbClr val="FF3300"/>
                </a:solidFill>
              </a:rPr>
              <a:t> </a:t>
            </a:r>
            <a:r>
              <a:rPr lang="ru-RU" altLang="ru-RU" sz="4400">
                <a:solidFill>
                  <a:srgbClr val="000099"/>
                </a:solidFill>
              </a:rPr>
              <a:t>Пострадавший без сознания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23850" y="1127125"/>
            <a:ext cx="83518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ru-RU" altLang="ru-RU" sz="2000">
                <a:solidFill>
                  <a:srgbClr val="FF3300"/>
                </a:solidFill>
              </a:rPr>
              <a:t> </a:t>
            </a:r>
            <a:r>
              <a:rPr lang="ru-RU" altLang="ru-RU">
                <a:solidFill>
                  <a:srgbClr val="000099"/>
                </a:solidFill>
              </a:rPr>
              <a:t>Стабильное боковое положение  </a:t>
            </a:r>
          </a:p>
          <a:p>
            <a:pPr defTabSz="762000"/>
            <a:r>
              <a:rPr lang="ru-RU" altLang="ru-RU">
                <a:solidFill>
                  <a:srgbClr val="000099"/>
                </a:solidFill>
              </a:rPr>
              <a:t>Цель:</a:t>
            </a:r>
            <a:r>
              <a:rPr lang="ru-RU" altLang="ru-RU" b="0">
                <a:solidFill>
                  <a:srgbClr val="000099"/>
                </a:solidFill>
              </a:rPr>
              <a:t> </a:t>
            </a:r>
          </a:p>
          <a:p>
            <a:pPr defTabSz="762000"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поддержание свободной проходимости </a:t>
            </a:r>
            <a:r>
              <a:rPr lang="en-US" altLang="ru-RU" b="0">
                <a:solidFill>
                  <a:srgbClr val="000099"/>
                </a:solidFill>
              </a:rPr>
              <a:t> </a:t>
            </a:r>
            <a:r>
              <a:rPr lang="ru-RU" altLang="ru-RU" b="0">
                <a:solidFill>
                  <a:srgbClr val="000099"/>
                </a:solidFill>
              </a:rPr>
              <a:t>дыхательных путей</a:t>
            </a:r>
          </a:p>
          <a:p>
            <a:pPr defTabSz="762000"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предупреждение аспирации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88913"/>
            <a:ext cx="8231188" cy="884237"/>
            <a:chOff x="38" y="125"/>
            <a:chExt cx="5185" cy="408"/>
          </a:xfrm>
        </p:grpSpPr>
        <p:sp>
          <p:nvSpPr>
            <p:cNvPr id="15367" name="Rectangle 8"/>
            <p:cNvSpPr>
              <a:spLocks noChangeArrowheads="1"/>
            </p:cNvSpPr>
            <p:nvPr/>
          </p:nvSpPr>
          <p:spPr bwMode="auto">
            <a:xfrm>
              <a:off x="38" y="153"/>
              <a:ext cx="11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endParaRPr lang="ru-RU" altLang="ru-RU" sz="2800" i="1">
                <a:solidFill>
                  <a:srgbClr val="FF3300"/>
                </a:solidFill>
              </a:endParaRPr>
            </a:p>
          </p:txBody>
        </p:sp>
        <p:sp>
          <p:nvSpPr>
            <p:cNvPr id="15368" name="Rectangle 9"/>
            <p:cNvSpPr>
              <a:spLocks noChangeArrowheads="1"/>
            </p:cNvSpPr>
            <p:nvPr/>
          </p:nvSpPr>
          <p:spPr bwMode="auto">
            <a:xfrm>
              <a:off x="902" y="125"/>
              <a:ext cx="432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defTabSz="762000"/>
              <a:r>
                <a:rPr lang="ru-RU" altLang="ru-RU" sz="2000" b="0">
                  <a:solidFill>
                    <a:srgbClr val="000099"/>
                  </a:solidFill>
                </a:rPr>
                <a:t>Положение пострадавшего  при отсутствии сознания</a:t>
              </a:r>
            </a:p>
            <a:p>
              <a:pPr algn="ctr" defTabSz="762000"/>
              <a:r>
                <a:rPr lang="ru-RU" altLang="ru-RU" sz="3200">
                  <a:solidFill>
                    <a:srgbClr val="000099"/>
                  </a:solidFill>
                </a:rPr>
                <a:t>Стабильное боковое положение</a:t>
              </a:r>
              <a:r>
                <a:rPr lang="ru-RU" altLang="ru-RU" sz="2800">
                  <a:solidFill>
                    <a:srgbClr val="000099"/>
                  </a:solidFill>
                </a:rPr>
                <a:t> </a:t>
              </a:r>
              <a:endParaRPr lang="ru-RU" altLang="ru-RU" sz="4000">
                <a:solidFill>
                  <a:srgbClr val="000099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187450" y="2924175"/>
            <a:ext cx="7740650" cy="3708400"/>
            <a:chOff x="748" y="1842"/>
            <a:chExt cx="4876" cy="2336"/>
          </a:xfrm>
        </p:grpSpPr>
        <p:pic>
          <p:nvPicPr>
            <p:cNvPr id="15365" name="Picture 11" descr="DPP_148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" y="1842"/>
              <a:ext cx="2653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5366" name="Object 13"/>
            <p:cNvGraphicFramePr>
              <a:graphicFrameLocks noChangeAspect="1"/>
            </p:cNvGraphicFramePr>
            <p:nvPr/>
          </p:nvGraphicFramePr>
          <p:xfrm>
            <a:off x="748" y="3113"/>
            <a:ext cx="3949" cy="1065"/>
          </p:xfrm>
          <a:graphic>
            <a:graphicData uri="http://schemas.openxmlformats.org/presentationml/2006/ole">
              <p:oleObj spid="_x0000_s7170" name="Точечный рисунок" r:id="rId4" imgW="3038095" imgH="819048" progId="PBrush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746125" y="1052513"/>
            <a:ext cx="8448675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ru-RU" altLang="ru-RU" sz="2000" b="0" i="1">
                <a:solidFill>
                  <a:srgbClr val="993366"/>
                </a:solidFill>
              </a:rPr>
              <a:t> </a:t>
            </a:r>
            <a:r>
              <a:rPr lang="ru-RU" altLang="ru-RU" sz="3200">
                <a:solidFill>
                  <a:srgbClr val="000099"/>
                </a:solidFill>
              </a:rPr>
              <a:t>Черепно-мозговая травма</a:t>
            </a:r>
          </a:p>
          <a:p>
            <a:pPr defTabSz="762000"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Голову не запрокидывать, сохраняя ее промежуточное </a:t>
            </a:r>
          </a:p>
          <a:p>
            <a:pPr defTabSz="762000"/>
            <a:r>
              <a:rPr lang="ru-RU" altLang="ru-RU" b="0">
                <a:solidFill>
                  <a:srgbClr val="000099"/>
                </a:solidFill>
              </a:rPr>
              <a:t> положение</a:t>
            </a:r>
          </a:p>
          <a:p>
            <a:pPr defTabSz="762000"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Стабильное боковое положение</a:t>
            </a:r>
          </a:p>
          <a:p>
            <a:pPr defTabSz="762000"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Положение на </a:t>
            </a:r>
            <a:r>
              <a:rPr lang="ru-RU" altLang="ru-RU" b="0" u="sng">
                <a:solidFill>
                  <a:srgbClr val="000099"/>
                </a:solidFill>
              </a:rPr>
              <a:t>неповрежденной</a:t>
            </a:r>
            <a:r>
              <a:rPr lang="ru-RU" altLang="ru-RU" b="0">
                <a:solidFill>
                  <a:srgbClr val="000099"/>
                </a:solidFill>
              </a:rPr>
              <a:t> стороне</a:t>
            </a:r>
          </a:p>
          <a:p>
            <a:pPr defTabSz="762000"/>
            <a:r>
              <a:rPr lang="ru-RU" altLang="ru-RU">
                <a:solidFill>
                  <a:srgbClr val="000099"/>
                </a:solidFill>
              </a:rPr>
              <a:t>Цель:</a:t>
            </a:r>
            <a:r>
              <a:rPr lang="ru-RU" altLang="ru-RU" b="0">
                <a:solidFill>
                  <a:srgbClr val="000099"/>
                </a:solidFill>
              </a:rPr>
              <a:t> </a:t>
            </a:r>
          </a:p>
          <a:p>
            <a:pPr defTabSz="762000"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улучшение венозного оттока крови</a:t>
            </a:r>
          </a:p>
          <a:p>
            <a:pPr defTabSz="762000">
              <a:buFontTx/>
              <a:buChar char="•"/>
            </a:pPr>
            <a:r>
              <a:rPr lang="en-US" altLang="ru-RU" b="0">
                <a:solidFill>
                  <a:srgbClr val="000099"/>
                </a:solidFill>
              </a:rPr>
              <a:t> </a:t>
            </a:r>
            <a:r>
              <a:rPr lang="ru-RU" altLang="ru-RU" b="0">
                <a:solidFill>
                  <a:srgbClr val="000099"/>
                </a:solidFill>
              </a:rPr>
              <a:t> предупреждение отека головного мозга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-396875" y="260350"/>
            <a:ext cx="7878763" cy="563563"/>
            <a:chOff x="38" y="125"/>
            <a:chExt cx="4963" cy="355"/>
          </a:xfrm>
        </p:grpSpPr>
        <p:sp>
          <p:nvSpPr>
            <p:cNvPr id="16392" name="Rectangle 10"/>
            <p:cNvSpPr>
              <a:spLocks noChangeArrowheads="1"/>
            </p:cNvSpPr>
            <p:nvPr/>
          </p:nvSpPr>
          <p:spPr bwMode="auto">
            <a:xfrm>
              <a:off x="38" y="153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endParaRPr lang="ru-RU" altLang="ru-RU" sz="2800" i="1">
                <a:solidFill>
                  <a:srgbClr val="FF3300"/>
                </a:solidFill>
              </a:endParaRPr>
            </a:p>
          </p:txBody>
        </p:sp>
        <p:sp>
          <p:nvSpPr>
            <p:cNvPr id="16393" name="Rectangle 11"/>
            <p:cNvSpPr>
              <a:spLocks noChangeArrowheads="1"/>
            </p:cNvSpPr>
            <p:nvPr/>
          </p:nvSpPr>
          <p:spPr bwMode="auto">
            <a:xfrm>
              <a:off x="902" y="125"/>
              <a:ext cx="409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ru-RU" altLang="ru-RU" sz="2000" b="0">
                  <a:solidFill>
                    <a:srgbClr val="000099"/>
                  </a:solidFill>
                </a:rPr>
                <a:t>Положение пострадавшего при отсутствии сознания</a:t>
              </a:r>
            </a:p>
          </p:txBody>
        </p:sp>
      </p:grpSp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7391400" y="6553200"/>
            <a:ext cx="1752600" cy="3048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ru-RU" altLang="ru-RU" sz="1400" b="0" i="1">
                <a:latin typeface="Times New Roman Cyr" pitchFamily="18" charset="-52"/>
              </a:rPr>
              <a:t> </a:t>
            </a:r>
          </a:p>
        </p:txBody>
      </p:sp>
      <p:pic>
        <p:nvPicPr>
          <p:cNvPr id="16389" name="Picture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4652963"/>
            <a:ext cx="47529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4868863"/>
            <a:ext cx="47529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91" name="Object 34"/>
          <p:cNvGraphicFramePr>
            <a:graphicFrameLocks noChangeAspect="1"/>
          </p:cNvGraphicFramePr>
          <p:nvPr/>
        </p:nvGraphicFramePr>
        <p:xfrm>
          <a:off x="1908175" y="4724400"/>
          <a:ext cx="6269038" cy="1690688"/>
        </p:xfrm>
        <a:graphic>
          <a:graphicData uri="http://schemas.openxmlformats.org/presentationml/2006/ole">
            <p:oleObj spid="_x0000_s8194" name="Точечный рисунок" r:id="rId4" imgW="3038095" imgH="819048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0" y="3500438"/>
            <a:ext cx="7848600" cy="3357562"/>
            <a:chOff x="480" y="1872"/>
            <a:chExt cx="4944" cy="2448"/>
          </a:xfrm>
        </p:grpSpPr>
        <p:pic>
          <p:nvPicPr>
            <p:cNvPr id="17415" name="Picture 13" descr="Lage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" y="2256"/>
              <a:ext cx="4944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14"/>
            <p:cNvSpPr>
              <a:spLocks noChangeShapeType="1"/>
            </p:cNvSpPr>
            <p:nvPr/>
          </p:nvSpPr>
          <p:spPr bwMode="auto">
            <a:xfrm>
              <a:off x="5424" y="1872"/>
              <a:ext cx="0" cy="2448"/>
            </a:xfrm>
            <a:prstGeom prst="line">
              <a:avLst/>
            </a:prstGeom>
            <a:noFill/>
            <a:ln w="76200">
              <a:solidFill>
                <a:srgbClr val="CBCBCB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60350"/>
            <a:ext cx="8964613" cy="563563"/>
            <a:chOff x="38" y="125"/>
            <a:chExt cx="6537" cy="355"/>
          </a:xfrm>
        </p:grpSpPr>
        <p:sp>
          <p:nvSpPr>
            <p:cNvPr id="17413" name="Rectangle 18"/>
            <p:cNvSpPr>
              <a:spLocks noChangeArrowheads="1"/>
            </p:cNvSpPr>
            <p:nvPr/>
          </p:nvSpPr>
          <p:spPr bwMode="auto">
            <a:xfrm>
              <a:off x="38" y="153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endParaRPr lang="ru-RU" altLang="ru-RU" sz="2800" i="1">
                <a:solidFill>
                  <a:srgbClr val="FF3300"/>
                </a:solidFill>
              </a:endParaRPr>
            </a:p>
          </p:txBody>
        </p:sp>
        <p:sp>
          <p:nvSpPr>
            <p:cNvPr id="17414" name="Rectangle 19"/>
            <p:cNvSpPr>
              <a:spLocks noChangeArrowheads="1"/>
            </p:cNvSpPr>
            <p:nvPr/>
          </p:nvSpPr>
          <p:spPr bwMode="auto">
            <a:xfrm>
              <a:off x="902" y="125"/>
              <a:ext cx="56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defTabSz="762000"/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ru-RU" altLang="ru-RU" sz="2000" b="0">
                  <a:solidFill>
                    <a:srgbClr val="000099"/>
                  </a:solidFill>
                </a:rPr>
                <a:t>Положение пострадавшего  при отсутствии сознания</a:t>
              </a:r>
            </a:p>
          </p:txBody>
        </p:sp>
      </p:grpSp>
      <p:sp>
        <p:nvSpPr>
          <p:cNvPr id="17412" name="Text Box 21"/>
          <p:cNvSpPr txBox="1">
            <a:spLocks noChangeArrowheads="1"/>
          </p:cNvSpPr>
          <p:nvPr/>
        </p:nvSpPr>
        <p:spPr bwMode="auto">
          <a:xfrm>
            <a:off x="468313" y="1196975"/>
            <a:ext cx="8496300" cy="313531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b="0">
                <a:solidFill>
                  <a:srgbClr val="000099"/>
                </a:solidFill>
              </a:rPr>
              <a:t> </a:t>
            </a:r>
            <a:r>
              <a:rPr lang="ru-RU" altLang="ru-RU" sz="3200">
                <a:solidFill>
                  <a:srgbClr val="000099"/>
                </a:solidFill>
              </a:rPr>
              <a:t>Положение при шоке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Стабильное боковое положение на носилках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Ножной конец носилок под углом 15 градусов</a:t>
            </a:r>
          </a:p>
          <a:p>
            <a:r>
              <a:rPr lang="ru-RU" altLang="ru-RU">
                <a:solidFill>
                  <a:srgbClr val="000099"/>
                </a:solidFill>
              </a:rPr>
              <a:t>Цель:</a:t>
            </a:r>
          </a:p>
          <a:p>
            <a:pPr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 </a:t>
            </a:r>
            <a:r>
              <a:rPr lang="ru-RU" altLang="ru-RU" b="0">
                <a:solidFill>
                  <a:srgbClr val="000099"/>
                </a:solidFill>
              </a:rPr>
              <a:t>поддержание проходимости верхних дыхательных путей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улучшение притока крови к сердцу</a:t>
            </a:r>
          </a:p>
          <a:p>
            <a:endParaRPr lang="ru-RU" altLang="ru-RU" b="0">
              <a:solidFill>
                <a:srgbClr val="000099"/>
              </a:solidFill>
            </a:endParaRPr>
          </a:p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11188" y="260350"/>
            <a:ext cx="7085012" cy="563563"/>
            <a:chOff x="38" y="125"/>
            <a:chExt cx="4463" cy="355"/>
          </a:xfrm>
        </p:grpSpPr>
        <p:sp>
          <p:nvSpPr>
            <p:cNvPr id="18437" name="Rectangle 19"/>
            <p:cNvSpPr>
              <a:spLocks noChangeArrowheads="1"/>
            </p:cNvSpPr>
            <p:nvPr/>
          </p:nvSpPr>
          <p:spPr bwMode="auto">
            <a:xfrm>
              <a:off x="38" y="153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endParaRPr lang="ru-RU" altLang="ru-RU" sz="2800" i="1">
                <a:solidFill>
                  <a:srgbClr val="FF3300"/>
                </a:solidFill>
              </a:endParaRPr>
            </a:p>
          </p:txBody>
        </p:sp>
        <p:sp>
          <p:nvSpPr>
            <p:cNvPr id="18438" name="Rectangle 20"/>
            <p:cNvSpPr>
              <a:spLocks noChangeArrowheads="1"/>
            </p:cNvSpPr>
            <p:nvPr/>
          </p:nvSpPr>
          <p:spPr bwMode="auto">
            <a:xfrm>
              <a:off x="464" y="125"/>
              <a:ext cx="40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/>
              <a:r>
                <a:rPr lang="ru-RU" altLang="ru-RU" sz="2000" b="0">
                  <a:solidFill>
                    <a:srgbClr val="000099"/>
                  </a:solidFill>
                </a:rPr>
                <a:t>Положение пострадавшего при отсутствии сознания</a:t>
              </a:r>
            </a:p>
          </p:txBody>
        </p:sp>
      </p:grpSp>
      <p:sp>
        <p:nvSpPr>
          <p:cNvPr id="18435" name="Text Box 22"/>
          <p:cNvSpPr txBox="1">
            <a:spLocks noChangeArrowheads="1"/>
          </p:cNvSpPr>
          <p:nvPr/>
        </p:nvSpPr>
        <p:spPr bwMode="auto">
          <a:xfrm>
            <a:off x="395288" y="1196975"/>
            <a:ext cx="8353425" cy="4230688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3200">
                <a:solidFill>
                  <a:srgbClr val="000099"/>
                </a:solidFill>
                <a:latin typeface="Times New Roman Cyr" pitchFamily="18" charset="-52"/>
              </a:rPr>
              <a:t>Травма груди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  Возвышенное положение с полуповоротом на  </a:t>
            </a:r>
            <a:r>
              <a:rPr lang="ru-RU" altLang="ru-RU" b="0" u="sng">
                <a:solidFill>
                  <a:srgbClr val="000099"/>
                </a:solidFill>
              </a:rPr>
              <a:t>поврежденную сторону</a:t>
            </a:r>
          </a:p>
          <a:p>
            <a:pPr>
              <a:buFontTx/>
              <a:buChar char="•"/>
            </a:pPr>
            <a:r>
              <a:rPr lang="ru-RU" altLang="ru-RU">
                <a:solidFill>
                  <a:srgbClr val="000099"/>
                </a:solidFill>
              </a:rPr>
              <a:t>Цель:</a:t>
            </a:r>
            <a:r>
              <a:rPr lang="ru-RU" altLang="ru-RU" b="0">
                <a:solidFill>
                  <a:srgbClr val="000099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поддержание свободной проходимости дыхательных путей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иммобилизация ребер, уменьшение боли</a:t>
            </a:r>
          </a:p>
          <a:p>
            <a:pPr>
              <a:buFontTx/>
              <a:buChar char="•"/>
            </a:pPr>
            <a:r>
              <a:rPr lang="ru-RU" altLang="ru-RU" b="0">
                <a:solidFill>
                  <a:srgbClr val="000099"/>
                </a:solidFill>
              </a:rPr>
              <a:t>улучшение вентиляции легкого на неповрежденной стороне</a:t>
            </a:r>
          </a:p>
          <a:p>
            <a:endParaRPr lang="ru-RU" altLang="ru-RU" b="0">
              <a:solidFill>
                <a:srgbClr val="000099"/>
              </a:solidFill>
            </a:endParaRPr>
          </a:p>
          <a:p>
            <a:endParaRPr lang="ru-RU" altLang="ru-RU" b="0">
              <a:solidFill>
                <a:srgbClr val="993366"/>
              </a:solidFill>
            </a:endParaRPr>
          </a:p>
        </p:txBody>
      </p:sp>
      <p:graphicFrame>
        <p:nvGraphicFramePr>
          <p:cNvPr id="18436" name="Object 23"/>
          <p:cNvGraphicFramePr>
            <a:graphicFrameLocks noChangeAspect="1"/>
          </p:cNvGraphicFramePr>
          <p:nvPr/>
        </p:nvGraphicFramePr>
        <p:xfrm>
          <a:off x="1619250" y="4868863"/>
          <a:ext cx="6286500" cy="1739900"/>
        </p:xfrm>
        <a:graphic>
          <a:graphicData uri="http://schemas.openxmlformats.org/presentationml/2006/ole">
            <p:oleObj spid="_x0000_s9218" name="Точечный рисунок" r:id="rId3" imgW="3266667" imgH="905001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7993063" cy="6858000"/>
            <a:chOff x="158" y="0"/>
            <a:chExt cx="5035" cy="4320"/>
          </a:xfrm>
        </p:grpSpPr>
        <p:pic>
          <p:nvPicPr>
            <p:cNvPr id="19460" name="Picture 4" descr="тазалгоритмы"/>
            <p:cNvPicPr>
              <a:picLocks noChangeAspect="1" noChangeArrowheads="1"/>
            </p:cNvPicPr>
            <p:nvPr/>
          </p:nvPicPr>
          <p:blipFill>
            <a:blip r:embed="rId2"/>
            <a:srcRect r="7729" b="3452"/>
            <a:stretch>
              <a:fillRect/>
            </a:stretch>
          </p:blipFill>
          <p:spPr bwMode="auto">
            <a:xfrm>
              <a:off x="158" y="41"/>
              <a:ext cx="5035" cy="4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461" name="Oval 7"/>
            <p:cNvSpPr>
              <a:spLocks noChangeArrowheads="1"/>
            </p:cNvSpPr>
            <p:nvPr/>
          </p:nvSpPr>
          <p:spPr bwMode="auto">
            <a:xfrm>
              <a:off x="249" y="0"/>
              <a:ext cx="519" cy="519"/>
            </a:xfrm>
            <a:prstGeom prst="ellipse">
              <a:avLst/>
            </a:prstGeom>
            <a:solidFill>
              <a:srgbClr val="DC002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008062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3399"/>
                </a:solidFill>
              </a:rPr>
              <a:t>Прием  «спасательный захват»</a:t>
            </a:r>
          </a:p>
        </p:txBody>
      </p:sp>
      <p:pic>
        <p:nvPicPr>
          <p:cNvPr id="20483" name="Picture 4" descr="DPP_16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3025775" cy="4538663"/>
          </a:xfrm>
          <a:noFill/>
        </p:spPr>
      </p:pic>
      <p:pic>
        <p:nvPicPr>
          <p:cNvPr id="20484" name="Picture 10" descr="DPP_16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1412875"/>
            <a:ext cx="2978150" cy="4468813"/>
          </a:xfrm>
          <a:noFill/>
        </p:spPr>
      </p:pic>
      <p:sp>
        <p:nvSpPr>
          <p:cNvPr id="20485" name="Text Box 14"/>
          <p:cNvSpPr txBox="1">
            <a:spLocks noChangeArrowheads="1"/>
          </p:cNvSpPr>
          <p:nvPr/>
        </p:nvSpPr>
        <p:spPr bwMode="auto">
          <a:xfrm>
            <a:off x="323850" y="5949950"/>
            <a:ext cx="8777288" cy="3968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000066"/>
                </a:solidFill>
              </a:rPr>
              <a:t>Прием для быстрого извлечения пострадавшего из автомобиля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Классификация ран: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28775"/>
            <a:ext cx="8007350" cy="4467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 smtClean="0">
                <a:solidFill>
                  <a:srgbClr val="CC3300"/>
                </a:solidFill>
              </a:rPr>
              <a:t>По характеру повреждения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Колотые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Резаные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Рубленные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Ушибленные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Укушенные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Скальпированные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Огнестрельные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altLang="ru-RU" sz="2400" smtClean="0"/>
              <a:t>Минно-взрывные</a:t>
            </a:r>
            <a:r>
              <a:rPr lang="ru-RU" altLang="ru-RU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549275"/>
            <a:ext cx="8642350" cy="22050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5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5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травма </a:t>
            </a:r>
            <a:br>
              <a:rPr lang="ru-RU" alt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живота</a:t>
            </a:r>
            <a:br>
              <a:rPr lang="ru-RU" alt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5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5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1600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9" name="Picture 6" descr="sdr000"/>
          <p:cNvPicPr>
            <a:picLocks noChangeAspect="1" noChangeArrowheads="1"/>
          </p:cNvPicPr>
          <p:nvPr/>
        </p:nvPicPr>
        <p:blipFill>
          <a:blip r:embed="rId2"/>
          <a:srcRect l="17818" r="16812"/>
          <a:stretch>
            <a:fillRect/>
          </a:stretch>
        </p:blipFill>
        <p:spPr bwMode="auto">
          <a:xfrm>
            <a:off x="2411413" y="2636838"/>
            <a:ext cx="37084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1650" y="908050"/>
            <a:ext cx="8642350" cy="1296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Tx/>
              <a:buNone/>
              <a:defRPr/>
            </a:pPr>
            <a:r>
              <a:rPr lang="ru-RU" alt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Повреждения  органов  живота разделяются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закрытые 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открытые  </a:t>
            </a:r>
            <a:endParaRPr lang="ru-RU" altLang="ru-RU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39750" y="260350"/>
            <a:ext cx="7843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3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ТРАВМА ЖИВОТА </a:t>
            </a:r>
            <a:br>
              <a:rPr lang="ru-RU" sz="3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1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4" name="Picture 2" descr="2006-7-12-heyq-02[1]"/>
          <p:cNvPicPr>
            <a:picLocks noChangeAspect="1" noChangeArrowheads="1"/>
          </p:cNvPicPr>
          <p:nvPr/>
        </p:nvPicPr>
        <p:blipFill>
          <a:blip r:embed="rId2"/>
          <a:srcRect r="30156"/>
          <a:stretch>
            <a:fillRect/>
          </a:stretch>
        </p:blipFill>
        <p:spPr bwMode="auto">
          <a:xfrm>
            <a:off x="539750" y="2205038"/>
            <a:ext cx="4175125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Ranenije2-Perv-2[1]"/>
          <p:cNvPicPr>
            <a:picLocks noChangeAspect="1" noChangeArrowheads="1"/>
          </p:cNvPicPr>
          <p:nvPr/>
        </p:nvPicPr>
        <p:blipFill>
          <a:blip r:embed="rId3"/>
          <a:srcRect r="26581" b="4893"/>
          <a:stretch>
            <a:fillRect/>
          </a:stretch>
        </p:blipFill>
        <p:spPr bwMode="auto">
          <a:xfrm>
            <a:off x="4643438" y="2205038"/>
            <a:ext cx="417671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Признаки   закрытого повреждения живота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844675"/>
            <a:ext cx="8893175" cy="4103688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ru-RU" altLang="ru-RU" smtClean="0">
                <a:effectLst>
                  <a:outerShdw blurRad="38100" dist="38100" dir="2700000" algn="tl">
                    <a:srgbClr val="C0C0C0"/>
                  </a:outerShdw>
                </a:effectLst>
                <a:sym typeface="Wingdings 2" panose="05020102010507070707" pitchFamily="18" charset="2"/>
              </a:rPr>
              <a:t>   </a:t>
            </a:r>
            <a:r>
              <a:rPr lang="ru-RU" altLang="ru-RU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Характеризуются целостностью кожных покровов</a:t>
            </a:r>
          </a:p>
          <a:p>
            <a:pPr eaLnBrk="1" hangingPunct="1"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ru-RU" altLang="ru-RU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2" panose="05020102010507070707" pitchFamily="18" charset="2"/>
              </a:rPr>
              <a:t>   </a:t>
            </a:r>
            <a:r>
              <a:rPr lang="ru-RU" altLang="ru-RU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Происходят от прямого удара в область живота  </a:t>
            </a:r>
          </a:p>
          <a:p>
            <a:pPr eaLnBrk="1" hangingPunct="1"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ru-RU" altLang="ru-RU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2" panose="05020102010507070707" pitchFamily="18" charset="2"/>
              </a:rPr>
              <a:t>   </a:t>
            </a:r>
            <a:r>
              <a:rPr lang="ru-RU" altLang="ru-RU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Различают  повреждения  брюшной стенки и внутренних органов 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50825" y="2636838"/>
            <a:ext cx="6697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altLang="ru-RU" sz="1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eaLnBrk="1" hangingPunct="1">
              <a:defRPr/>
            </a:pPr>
            <a:endParaRPr lang="ru-RU" altLang="ru-RU" sz="1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синяк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1773238"/>
            <a:ext cx="4114800" cy="4114800"/>
          </a:xfrm>
          <a:noFill/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50825" y="2276475"/>
            <a:ext cx="4824413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Признаки: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ограниченная болезненность передней брюшной стенки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умеренное напряжение мышц живота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кровоизлияния и ссадины в месте удара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11188" y="692150"/>
            <a:ext cx="853281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Повреждение передней брюшной            стенки</a:t>
            </a: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50825" y="1916113"/>
            <a:ext cx="4465638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altLang="ru-RU" sz="28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eaLnBrk="1" hangingPunct="1"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Wingdings 2" panose="05020102010507070707" pitchFamily="18" charset="2"/>
              </a:rPr>
              <a:t>С</a:t>
            </a: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опровождается выходом содержимого органов в брюшную полость, что вызывает сильную «кинжальной» боль в животе</a:t>
            </a:r>
          </a:p>
        </p:txBody>
      </p:sp>
      <p:pic>
        <p:nvPicPr>
          <p:cNvPr id="8195" name="Picture 5" descr="боли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2781300"/>
            <a:ext cx="3333750" cy="3057525"/>
          </a:xfrm>
          <a:noFill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95288" y="496888"/>
            <a:ext cx="84978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Повреждение</a:t>
            </a:r>
            <a:r>
              <a:rPr lang="ru-RU" altLang="ru-RU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полых органов</a:t>
            </a:r>
            <a:r>
              <a:rPr lang="ru-RU" altLang="ru-RU" sz="4000" b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               </a:t>
            </a:r>
            <a:r>
              <a:rPr lang="ru-RU" altLang="ru-RU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(желудок, кишечник)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50825" y="1773238"/>
            <a:ext cx="590391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Wingdings 2" panose="05020102010507070707" pitchFamily="18" charset="2"/>
              </a:rPr>
              <a:t>С</a:t>
            </a:r>
            <a:r>
              <a:rPr lang="ru-RU" alt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опровождается кровотечением в брюшную полость (разрывы  печени, селезенки) </a:t>
            </a:r>
          </a:p>
          <a:p>
            <a:pPr eaLnBrk="1" hangingPunct="1"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Признаки: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Нарастающая бледность кожных покровов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Влажные, холодные кожные покровы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Частый пульс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Частое   дыхание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Угнетение сознания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-2047875" y="417513"/>
            <a:ext cx="109410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             Повреждение паренхиматозных     органов</a:t>
            </a:r>
          </a:p>
          <a:p>
            <a:pPr algn="ctr" eaLnBrk="1" hangingPunct="1">
              <a:defRPr/>
            </a:pP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9220" name="Picture 7" descr="PIC_004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24000" contrast="48000"/>
          </a:blip>
          <a:srcRect l="20972" t="9102" r="217" b="6862"/>
          <a:stretch>
            <a:fillRect/>
          </a:stretch>
        </p:blipFill>
        <p:spPr>
          <a:xfrm>
            <a:off x="5486400" y="3500438"/>
            <a:ext cx="3657600" cy="2743200"/>
          </a:xfr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1341438"/>
            <a:ext cx="914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Наличие раны в области живота   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Выпадение в рану органов живота,      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Истечение в рану кишечного содержимого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сочетании с признаками закрытого повреждения живота</a:t>
            </a:r>
          </a:p>
        </p:txBody>
      </p:sp>
      <p:pic>
        <p:nvPicPr>
          <p:cNvPr id="10243" name="Picture 5" descr="SP_A0405"/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5076825" y="2924175"/>
            <a:ext cx="34385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7" descr="Изображение 376"/>
          <p:cNvPicPr>
            <a:picLocks noChangeAspect="1" noChangeArrowheads="1"/>
          </p:cNvPicPr>
          <p:nvPr/>
        </p:nvPicPr>
        <p:blipFill>
          <a:blip r:embed="rId3">
            <a:lum bright="18000" contrast="54000"/>
          </a:blip>
          <a:srcRect/>
          <a:stretch>
            <a:fillRect/>
          </a:stretch>
        </p:blipFill>
        <p:spPr bwMode="auto">
          <a:xfrm>
            <a:off x="611188" y="2946400"/>
            <a:ext cx="4392612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50825" y="188913"/>
            <a:ext cx="8893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Признаки проникающего (открытого) повреждения живота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620838" y="404813"/>
            <a:ext cx="11628438" cy="3587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Первая   помощь</a:t>
            </a:r>
            <a:r>
              <a:rPr lang="ru-RU" altLang="ru-RU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altLang="ru-RU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2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7" name="Picture 3" descr="Изображение 38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bright="12000" contrast="36000"/>
          </a:blip>
          <a:srcRect t="23541"/>
          <a:stretch>
            <a:fillRect/>
          </a:stretch>
        </p:blipFill>
        <p:spPr>
          <a:xfrm>
            <a:off x="5651500" y="836613"/>
            <a:ext cx="3168650" cy="1871662"/>
          </a:xfrm>
        </p:spPr>
      </p:pic>
      <p:sp>
        <p:nvSpPr>
          <p:cNvPr id="27652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1052513"/>
            <a:ext cx="5364163" cy="5616575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Придать функционально выгодное положение</a:t>
            </a:r>
            <a:r>
              <a:rPr lang="ru-RU" altLang="ru-RU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ru-RU" altLang="ru-RU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(</a:t>
            </a: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уменьшающее внутригрудное и внутрибрюшное давление)</a:t>
            </a:r>
            <a:endParaRPr lang="ru-RU" altLang="ru-RU" sz="20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При отсутствии признаков шока      </a:t>
            </a: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допускается положение   на боку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ru-RU" altLang="ru-RU" sz="2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выраженной бледности кожи</a:t>
            </a:r>
            <a:r>
              <a:rPr lang="ru-RU" altLang="ru-RU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ru-RU" altLang="ru-RU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поднять ноги на 30 - 40 см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ru-RU" altLang="ru-RU" sz="20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2" panose="05020102010507070707" pitchFamily="18" charset="2"/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наличии раны</a:t>
            </a: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наложить поддерживающую повязку</a:t>
            </a:r>
            <a:endParaRPr lang="ru-RU" altLang="ru-RU" sz="2000" b="1" u="sng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ru-RU" altLang="ru-RU" sz="2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закрытом повреждении</a:t>
            </a:r>
            <a:r>
              <a:rPr lang="ru-RU" altLang="ru-RU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приложить</a:t>
            </a:r>
            <a:r>
              <a:rPr lang="ru-RU" altLang="ru-RU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холод</a:t>
            </a:r>
            <a:r>
              <a:rPr lang="ru-RU" altLang="ru-RU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alt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область живота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ru-RU" altLang="ru-RU" sz="2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074150" y="0"/>
            <a:ext cx="69850" cy="1158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ru-RU" altLang="ru-RU" sz="80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70" name="Picture 7" descr="Картинка 22 из 23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9111"/>
          <a:stretch>
            <a:fillRect/>
          </a:stretch>
        </p:blipFill>
        <p:spPr bwMode="auto">
          <a:xfrm>
            <a:off x="5651500" y="4730750"/>
            <a:ext cx="316865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1" descr="SDC17280"/>
          <p:cNvPicPr>
            <a:picLocks noChangeAspect="1" noChangeArrowheads="1"/>
          </p:cNvPicPr>
          <p:nvPr/>
        </p:nvPicPr>
        <p:blipFill>
          <a:blip r:embed="rId5"/>
          <a:srcRect l="38557" t="49335" r="16254" b="10883"/>
          <a:stretch>
            <a:fillRect/>
          </a:stretch>
        </p:blipFill>
        <p:spPr bwMode="auto">
          <a:xfrm>
            <a:off x="5651500" y="2636838"/>
            <a:ext cx="3168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"/>
          <p:cNvSpPr>
            <a:spLocks noChangeArrowheads="1"/>
          </p:cNvSpPr>
          <p:nvPr/>
        </p:nvSpPr>
        <p:spPr bwMode="auto">
          <a:xfrm>
            <a:off x="179388" y="1125538"/>
            <a:ext cx="7200900" cy="504031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88913"/>
            <a:ext cx="6623050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ЗАПРЕЩАЕТСЯ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412875"/>
            <a:ext cx="8964612" cy="43926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SzPct val="160000"/>
              <a:buFont typeface="Wingdings" panose="05000000000000000000" pitchFamily="2" charset="2"/>
              <a:buChar char="ü"/>
              <a:defRPr/>
            </a:pPr>
            <a:r>
              <a:rPr lang="ru-RU" alt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Поить, даже при сильной жажде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60000"/>
              <a:buFont typeface="Wingdings" panose="05000000000000000000" pitchFamily="2" charset="2"/>
              <a:buChar char="ü"/>
              <a:defRPr/>
            </a:pPr>
            <a:r>
              <a:rPr lang="ru-RU" alt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Обезболивать таблетками, алкоголем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60000"/>
              <a:buFont typeface="Wingdings" panose="05000000000000000000" pitchFamily="2" charset="2"/>
              <a:buChar char="ü"/>
              <a:defRPr/>
            </a:pPr>
            <a:r>
              <a:rPr lang="ru-RU" alt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выпадении в рану внутренних органов:    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r>
              <a:rPr lang="ru-RU" alt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вправлять их в полость живота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r>
              <a:rPr lang="ru-RU" alt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прикладывать холод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r>
              <a:rPr lang="ru-RU" alt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накладывать давящие повязки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60000"/>
              <a:buFont typeface="Wingdings" panose="05000000000000000000" pitchFamily="2" charset="2"/>
              <a:buChar char="ü"/>
              <a:defRPr/>
            </a:pPr>
            <a:r>
              <a:rPr lang="ru-RU" altLang="ru-RU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наличии инородного тела в ране </a:t>
            </a:r>
            <a:endParaRPr lang="ru-RU" altLang="ru-RU" sz="28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зафиксировать </a:t>
            </a:r>
            <a:r>
              <a:rPr lang="ru-RU" alt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инородное тело </a:t>
            </a:r>
            <a:r>
              <a:rPr lang="ru-RU" altLang="ru-RU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ru-RU" altLang="ru-RU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539750" y="3500438"/>
            <a:ext cx="73453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endParaRPr lang="ru-RU" altLang="ru-RU" sz="2400" b="1" u="sng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altLang="ru-RU" sz="2400" b="1" u="sng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294" name="Picture 17" descr="Изображение 376"/>
          <p:cNvPicPr>
            <a:picLocks noChangeAspect="1" noChangeArrowheads="1"/>
          </p:cNvPicPr>
          <p:nvPr/>
        </p:nvPicPr>
        <p:blipFill>
          <a:blip r:embed="rId2">
            <a:lum bright="18000" contrast="54000"/>
          </a:blip>
          <a:srcRect l="28696" t="16098" r="10661"/>
          <a:stretch>
            <a:fillRect/>
          </a:stretch>
        </p:blipFill>
        <p:spPr bwMode="auto">
          <a:xfrm>
            <a:off x="6804025" y="4508500"/>
            <a:ext cx="20843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Картинка 22 из 23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8187" t="9111" r="18187" b="4951"/>
          <a:stretch>
            <a:fillRect/>
          </a:stretch>
        </p:blipFill>
        <p:spPr bwMode="auto">
          <a:xfrm>
            <a:off x="7127875" y="0"/>
            <a:ext cx="201612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Rectangle 12"/>
          <p:cNvSpPr>
            <a:spLocks noChangeArrowheads="1"/>
          </p:cNvSpPr>
          <p:nvPr/>
        </p:nvSpPr>
        <p:spPr bwMode="auto">
          <a:xfrm rot="2593802">
            <a:off x="6659563" y="908050"/>
            <a:ext cx="2881312" cy="1428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 sz="1800"/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 rot="-2655095">
            <a:off x="6732588" y="981075"/>
            <a:ext cx="2881312" cy="1428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5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Травма головы</a:t>
            </a:r>
          </a:p>
        </p:txBody>
      </p:sp>
      <p:pic>
        <p:nvPicPr>
          <p:cNvPr id="2051" name="Picture 4" descr="нередко чмт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566863"/>
            <a:ext cx="5688013" cy="4976812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Осложнения ранений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</a:t>
            </a:r>
            <a:r>
              <a:rPr lang="ru-RU" altLang="ru-RU" sz="2800" b="1" smtClean="0">
                <a:solidFill>
                  <a:srgbClr val="CC3300"/>
                </a:solidFill>
              </a:rPr>
              <a:t>Непосредственные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кровотечение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шок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 повреждение внутренних органов</a:t>
            </a:r>
          </a:p>
          <a:p>
            <a:pPr eaLnBrk="1" hangingPunct="1"/>
            <a:r>
              <a:rPr lang="ru-RU" altLang="ru-RU" smtClean="0"/>
              <a:t>   </a:t>
            </a:r>
            <a:r>
              <a:rPr lang="ru-RU" altLang="ru-RU" sz="2800" b="1" smtClean="0">
                <a:solidFill>
                  <a:srgbClr val="CC3300"/>
                </a:solidFill>
              </a:rPr>
              <a:t>Ближайшие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нагноение раны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smtClean="0"/>
              <a:t>общая гнойная инфекция (сепсис)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/>
            <a:endParaRPr lang="ru-RU" altLang="ru-RU" sz="2400" smtClean="0"/>
          </a:p>
          <a:p>
            <a:pPr eaLnBrk="1" hangingPunct="1">
              <a:buFont typeface="Wingdings" pitchFamily="2" charset="2"/>
              <a:buChar char="Ø"/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229225"/>
            <a:ext cx="8002588" cy="89693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5400" smtClean="0"/>
              <a:t>Анатомия головы</a:t>
            </a:r>
          </a:p>
        </p:txBody>
      </p:sp>
      <p:pic>
        <p:nvPicPr>
          <p:cNvPr id="3075" name="Picture 5" descr="moz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476250"/>
            <a:ext cx="4305300" cy="4752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27088" y="3708400"/>
            <a:ext cx="676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sz="1200"/>
              <a:t>.</a:t>
            </a: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250825" y="1030288"/>
            <a:ext cx="84248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buFontTx/>
              <a:buChar char="•"/>
            </a:pPr>
            <a:r>
              <a:rPr lang="ru-RU" altLang="ru-RU" sz="2400" b="1"/>
              <a:t> </a:t>
            </a:r>
            <a:r>
              <a:rPr lang="ru-RU" altLang="ru-RU" sz="2400" b="1">
                <a:solidFill>
                  <a:schemeClr val="accent2"/>
                </a:solidFill>
              </a:rPr>
              <a:t>Масса мозга человека составляет 1/46 общей массы тела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  Мозг использует </a:t>
            </a:r>
            <a:r>
              <a:rPr lang="ru-RU" altLang="ru-RU" sz="2400" b="1">
                <a:solidFill>
                  <a:srgbClr val="E9140F"/>
                </a:solidFill>
              </a:rPr>
              <a:t>в 10 раз больше</a:t>
            </a:r>
            <a:r>
              <a:rPr lang="ru-RU" altLang="ru-RU" sz="2400" b="1">
                <a:solidFill>
                  <a:schemeClr val="accent2"/>
                </a:solidFill>
              </a:rPr>
              <a:t> кислорода, чем все остальные части тела, вместе взяты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   За минуту через мозг протекает 740 - 750 миллилитров крови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 Общая площадь коры головного мозга около 1500 см</a:t>
            </a:r>
            <a:r>
              <a:rPr lang="en-US" altLang="ru-RU" sz="2400" b="1">
                <a:solidFill>
                  <a:schemeClr val="accent2"/>
                </a:solidFill>
                <a:cs typeface="Arial" charset="0"/>
              </a:rPr>
              <a:t>²</a:t>
            </a:r>
          </a:p>
          <a:p>
            <a:pPr eaLnBrk="1" hangingPunct="1">
              <a:buFontTx/>
              <a:buChar char="•"/>
            </a:pPr>
            <a:r>
              <a:rPr lang="ru-RU" altLang="ru-RU" sz="2400" b="1">
                <a:solidFill>
                  <a:schemeClr val="accent2"/>
                </a:solidFill>
              </a:rPr>
              <a:t> Нервная система человека содержит около 10 миллиардов нейронов и примерно в семь раз больше клеток обслуживающих - опорных и питающих</a:t>
            </a:r>
            <a:r>
              <a:rPr lang="ru-RU" altLang="ru-RU" sz="1400" b="1">
                <a:solidFill>
                  <a:schemeClr val="accent2"/>
                </a:solidFill>
              </a:rPr>
              <a:t>  </a:t>
            </a:r>
          </a:p>
          <a:p>
            <a:pPr eaLnBrk="1" hangingPunct="1"/>
            <a:r>
              <a:rPr lang="ru-RU" altLang="ru-RU" sz="1400"/>
              <a:t> </a:t>
            </a:r>
          </a:p>
          <a:p>
            <a:pPr eaLnBrk="1" hangingPunct="1"/>
            <a:endParaRPr lang="ru-RU" altLang="ru-RU" sz="1400"/>
          </a:p>
          <a:p>
            <a:pPr eaLnBrk="1" hangingPunct="1"/>
            <a:r>
              <a:rPr lang="ru-RU" altLang="ru-RU" sz="1400"/>
              <a:t> </a:t>
            </a:r>
            <a:r>
              <a:rPr lang="ru-RU" altLang="ru-RU" sz="14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accent2"/>
                </a:solidFill>
              </a:rPr>
              <a:t>Отделы мозга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00200"/>
            <a:ext cx="64087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</a:t>
            </a:r>
            <a:r>
              <a:rPr lang="ru-RU" altLang="ru-RU" sz="2800" b="1" smtClean="0"/>
              <a:t> </a:t>
            </a:r>
            <a:endParaRPr lang="ru-RU" altLang="ru-RU" sz="2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>
                <a:solidFill>
                  <a:schemeClr val="accent2"/>
                </a:solidFill>
              </a:rPr>
              <a:t> Большой мозг  - полушария мозга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>
                <a:solidFill>
                  <a:schemeClr val="accent2"/>
                </a:solidFill>
              </a:rPr>
              <a:t> Малый мозг  – мозжечок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>
                <a:solidFill>
                  <a:schemeClr val="accent2"/>
                </a:solidFill>
              </a:rPr>
              <a:t> Мозговой ствол 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</a:t>
            </a:r>
            <a:r>
              <a:rPr lang="ru-RU" altLang="ru-RU" sz="2800" b="1" smtClean="0"/>
              <a:t> </a:t>
            </a:r>
            <a:endParaRPr lang="ru-RU" altLang="ru-RU" sz="2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</a:t>
            </a:r>
          </a:p>
        </p:txBody>
      </p:sp>
      <p:sp>
        <p:nvSpPr>
          <p:cNvPr id="5124" name="Oval 15"/>
          <p:cNvSpPr>
            <a:spLocks noChangeArrowheads="1"/>
          </p:cNvSpPr>
          <p:nvPr/>
        </p:nvSpPr>
        <p:spPr bwMode="auto">
          <a:xfrm>
            <a:off x="250825" y="1989138"/>
            <a:ext cx="360363" cy="36036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>
              <a:solidFill>
                <a:srgbClr val="CC3300"/>
              </a:solidFill>
            </a:endParaRPr>
          </a:p>
        </p:txBody>
      </p:sp>
      <p:sp>
        <p:nvSpPr>
          <p:cNvPr id="5125" name="Oval 16"/>
          <p:cNvSpPr>
            <a:spLocks noChangeArrowheads="1"/>
          </p:cNvSpPr>
          <p:nvPr/>
        </p:nvSpPr>
        <p:spPr bwMode="auto">
          <a:xfrm>
            <a:off x="250825" y="2565400"/>
            <a:ext cx="360363" cy="360363"/>
          </a:xfrm>
          <a:prstGeom prst="ellipse">
            <a:avLst/>
          </a:prstGeom>
          <a:solidFill>
            <a:srgbClr val="F0DB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126" name="Oval 17"/>
          <p:cNvSpPr>
            <a:spLocks noChangeArrowheads="1"/>
          </p:cNvSpPr>
          <p:nvPr/>
        </p:nvSpPr>
        <p:spPr bwMode="auto">
          <a:xfrm>
            <a:off x="250825" y="3068638"/>
            <a:ext cx="360363" cy="36036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051050" y="3500438"/>
            <a:ext cx="4284663" cy="3228975"/>
            <a:chOff x="1701" y="2286"/>
            <a:chExt cx="2699" cy="2034"/>
          </a:xfrm>
        </p:grpSpPr>
        <p:pic>
          <p:nvPicPr>
            <p:cNvPr id="5128" name="Picture 12" descr="отделы мозг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46" y="2286"/>
              <a:ext cx="2586" cy="2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1701" y="2931"/>
              <a:ext cx="2699" cy="1389"/>
              <a:chOff x="3061" y="2931"/>
              <a:chExt cx="2699" cy="1389"/>
            </a:xfrm>
          </p:grpSpPr>
          <p:sp>
            <p:nvSpPr>
              <p:cNvPr id="5130" name="Oval 18"/>
              <p:cNvSpPr>
                <a:spLocks noChangeArrowheads="1"/>
              </p:cNvSpPr>
              <p:nvPr/>
            </p:nvSpPr>
            <p:spPr bwMode="auto">
              <a:xfrm>
                <a:off x="3061" y="2931"/>
                <a:ext cx="227" cy="227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ru-RU" altLang="ru-RU">
                  <a:solidFill>
                    <a:srgbClr val="CC3300"/>
                  </a:solidFill>
                </a:endParaRPr>
              </a:p>
            </p:txBody>
          </p:sp>
          <p:sp>
            <p:nvSpPr>
              <p:cNvPr id="5131" name="Oval 19"/>
              <p:cNvSpPr>
                <a:spLocks noChangeArrowheads="1"/>
              </p:cNvSpPr>
              <p:nvPr/>
            </p:nvSpPr>
            <p:spPr bwMode="auto">
              <a:xfrm>
                <a:off x="5533" y="3702"/>
                <a:ext cx="227" cy="227"/>
              </a:xfrm>
              <a:prstGeom prst="ellipse">
                <a:avLst/>
              </a:prstGeom>
              <a:solidFill>
                <a:srgbClr val="F0DB1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ru-RU"/>
              </a:p>
            </p:txBody>
          </p:sp>
          <p:sp>
            <p:nvSpPr>
              <p:cNvPr id="5132" name="Oval 20"/>
              <p:cNvSpPr>
                <a:spLocks noChangeArrowheads="1"/>
              </p:cNvSpPr>
              <p:nvPr/>
            </p:nvSpPr>
            <p:spPr bwMode="auto">
              <a:xfrm>
                <a:off x="4967" y="4093"/>
                <a:ext cx="227" cy="22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ru-RU"/>
              </a:p>
            </p:txBody>
          </p:sp>
        </p:grp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  <a:r>
              <a:rPr lang="ru-RU" altLang="ru-RU" smtClean="0">
                <a:solidFill>
                  <a:srgbClr val="4D55C1"/>
                </a:solidFill>
              </a:rPr>
              <a:t> Доли  мозга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/>
              <a:t>  Лобная доля</a:t>
            </a:r>
          </a:p>
          <a:p>
            <a:pPr eaLnBrk="1" hangingPunct="1">
              <a:buFontTx/>
              <a:buNone/>
            </a:pPr>
            <a:r>
              <a:rPr lang="ru-RU" altLang="ru-RU" sz="2800" smtClean="0"/>
              <a:t>  Теменная доля</a:t>
            </a:r>
          </a:p>
          <a:p>
            <a:pPr eaLnBrk="1" hangingPunct="1">
              <a:buFontTx/>
              <a:buNone/>
            </a:pPr>
            <a:r>
              <a:rPr lang="ru-RU" altLang="ru-RU" sz="2800" smtClean="0"/>
              <a:t>  Затылочная доля</a:t>
            </a:r>
          </a:p>
          <a:p>
            <a:pPr eaLnBrk="1" hangingPunct="1">
              <a:buFontTx/>
              <a:buNone/>
            </a:pPr>
            <a:r>
              <a:rPr lang="ru-RU" altLang="ru-RU" sz="2800" smtClean="0"/>
              <a:t>  Височная доля</a:t>
            </a:r>
          </a:p>
          <a:p>
            <a:pPr eaLnBrk="1" hangingPunct="1">
              <a:buFontTx/>
              <a:buNone/>
            </a:pPr>
            <a:endParaRPr lang="ru-RU" altLang="ru-RU" sz="2800" smtClean="0"/>
          </a:p>
        </p:txBody>
      </p:sp>
      <p:pic>
        <p:nvPicPr>
          <p:cNvPr id="6148" name="Picture 10" descr="доли мозг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1628775"/>
            <a:ext cx="4103687" cy="4016375"/>
          </a:xfrm>
          <a:noFill/>
        </p:spPr>
      </p:pic>
      <p:sp>
        <p:nvSpPr>
          <p:cNvPr id="6149" name="Oval 13"/>
          <p:cNvSpPr>
            <a:spLocks noChangeArrowheads="1"/>
          </p:cNvSpPr>
          <p:nvPr/>
        </p:nvSpPr>
        <p:spPr bwMode="auto">
          <a:xfrm>
            <a:off x="250825" y="1700213"/>
            <a:ext cx="360363" cy="360362"/>
          </a:xfrm>
          <a:prstGeom prst="ellipse">
            <a:avLst/>
          </a:prstGeom>
          <a:solidFill>
            <a:srgbClr val="8B90D7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150" name="Oval 14"/>
          <p:cNvSpPr>
            <a:spLocks noChangeArrowheads="1"/>
          </p:cNvSpPr>
          <p:nvPr/>
        </p:nvSpPr>
        <p:spPr bwMode="auto">
          <a:xfrm>
            <a:off x="250825" y="2205038"/>
            <a:ext cx="360363" cy="3603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151" name="Oval 15"/>
          <p:cNvSpPr>
            <a:spLocks noChangeArrowheads="1"/>
          </p:cNvSpPr>
          <p:nvPr/>
        </p:nvSpPr>
        <p:spPr bwMode="auto">
          <a:xfrm>
            <a:off x="250825" y="2781300"/>
            <a:ext cx="360363" cy="36036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152" name="Oval 16"/>
          <p:cNvSpPr>
            <a:spLocks noChangeArrowheads="1"/>
          </p:cNvSpPr>
          <p:nvPr/>
        </p:nvSpPr>
        <p:spPr bwMode="auto">
          <a:xfrm>
            <a:off x="250825" y="3284538"/>
            <a:ext cx="360363" cy="360362"/>
          </a:xfrm>
          <a:prstGeom prst="ellipse">
            <a:avLst/>
          </a:prstGeom>
          <a:solidFill>
            <a:srgbClr val="2B537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accent2"/>
                </a:solidFill>
              </a:rPr>
              <a:t>Строение черепа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995738" y="5734050"/>
            <a:ext cx="4608512" cy="86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Лицевой череп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Мозговой череп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smtClean="0"/>
          </a:p>
          <a:p>
            <a:pPr eaLnBrk="1" hangingPunct="1">
              <a:lnSpc>
                <a:spcPct val="90000"/>
              </a:lnSpc>
            </a:pPr>
            <a:endParaRPr lang="ru-RU" altLang="ru-RU" sz="2000" smtClean="0"/>
          </a:p>
          <a:p>
            <a:pPr eaLnBrk="1" hangingPunct="1">
              <a:lnSpc>
                <a:spcPct val="90000"/>
              </a:lnSpc>
            </a:pPr>
            <a:endParaRPr lang="ru-RU" altLang="ru-RU" sz="20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Основание черепа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Свод (крыша) черепа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4140200" y="1268413"/>
            <a:ext cx="4464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>
                <a:solidFill>
                  <a:schemeClr val="accent2"/>
                </a:solidFill>
              </a:rPr>
              <a:t>Череп   защищает  мозг от внешних  в</a:t>
            </a:r>
          </a:p>
          <a:p>
            <a:pPr eaLnBrk="1" hangingPunct="1"/>
            <a:r>
              <a:rPr lang="ru-RU" altLang="ru-RU">
                <a:solidFill>
                  <a:schemeClr val="accent2"/>
                </a:solidFill>
              </a:rPr>
              <a:t>воздействий, выдерживая давление в несколько десятков килограммов</a:t>
            </a:r>
          </a:p>
          <a:p>
            <a:pPr eaLnBrk="1" hangingPunct="1"/>
            <a:r>
              <a:rPr lang="ru-RU" altLang="ru-RU">
                <a:solidFill>
                  <a:schemeClr val="accent2"/>
                </a:solidFill>
              </a:rPr>
              <a:t> </a:t>
            </a:r>
            <a:r>
              <a:rPr lang="ru-RU" altLang="ru-RU" b="1">
                <a:solidFill>
                  <a:schemeClr val="accent2"/>
                </a:solidFill>
              </a:rPr>
              <a:t> </a:t>
            </a:r>
            <a:endParaRPr lang="ru-RU" altLang="ru-RU">
              <a:solidFill>
                <a:schemeClr val="accent2"/>
              </a:solidFill>
            </a:endParaRP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859338" y="3429000"/>
            <a:ext cx="2305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/>
              <a:t> </a:t>
            </a:r>
            <a:r>
              <a:rPr lang="ru-RU" altLang="ru-RU" b="1">
                <a:solidFill>
                  <a:schemeClr val="accent2"/>
                </a:solidFill>
              </a:rPr>
              <a:t>Лицевой череп</a:t>
            </a:r>
          </a:p>
          <a:p>
            <a:pPr eaLnBrk="1" hangingPunct="1"/>
            <a:endParaRPr lang="ru-RU" altLang="ru-RU" b="1">
              <a:solidFill>
                <a:schemeClr val="accent2"/>
              </a:solidFill>
            </a:endParaRPr>
          </a:p>
          <a:p>
            <a:pPr eaLnBrk="1" hangingPunct="1"/>
            <a:r>
              <a:rPr lang="ru-RU" altLang="ru-RU" b="1">
                <a:solidFill>
                  <a:schemeClr val="accent2"/>
                </a:solidFill>
              </a:rPr>
              <a:t> Мозговой череп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4787900" y="4868863"/>
            <a:ext cx="23606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accent2"/>
                </a:solidFill>
              </a:rPr>
              <a:t> Свод черепа</a:t>
            </a:r>
          </a:p>
          <a:p>
            <a:pPr eaLnBrk="1" hangingPunct="1"/>
            <a:endParaRPr lang="ru-RU" altLang="ru-RU" b="1">
              <a:solidFill>
                <a:schemeClr val="accent2"/>
              </a:solidFill>
            </a:endParaRPr>
          </a:p>
          <a:p>
            <a:pPr eaLnBrk="1" hangingPunct="1"/>
            <a:r>
              <a:rPr lang="ru-RU" altLang="ru-RU" b="1">
                <a:solidFill>
                  <a:schemeClr val="accent2"/>
                </a:solidFill>
              </a:rPr>
              <a:t> Основание черепа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4211638" y="2584450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solidFill>
                  <a:schemeClr val="accent2"/>
                </a:solidFill>
              </a:rPr>
              <a:t>Отделы черепа :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344613"/>
            <a:ext cx="3133725" cy="5513387"/>
            <a:chOff x="0" y="709"/>
            <a:chExt cx="1974" cy="3473"/>
          </a:xfrm>
        </p:grpSpPr>
        <p:pic>
          <p:nvPicPr>
            <p:cNvPr id="7181" name="Picture 3" descr="Череп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09"/>
              <a:ext cx="1974" cy="2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82" name="Picture 6"/>
            <p:cNvPicPr>
              <a:picLocks noChangeAspect="1" noChangeArrowheads="1"/>
            </p:cNvPicPr>
            <p:nvPr/>
          </p:nvPicPr>
          <p:blipFill>
            <a:blip r:embed="rId3">
              <a:lum bright="24000" contrast="6000"/>
            </a:blip>
            <a:srcRect/>
            <a:stretch>
              <a:fillRect/>
            </a:stretch>
          </p:blipFill>
          <p:spPr bwMode="auto">
            <a:xfrm>
              <a:off x="0" y="2795"/>
              <a:ext cx="1724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83" name="Oval 10"/>
            <p:cNvSpPr>
              <a:spLocks noChangeArrowheads="1"/>
            </p:cNvSpPr>
            <p:nvPr/>
          </p:nvSpPr>
          <p:spPr bwMode="auto">
            <a:xfrm>
              <a:off x="1655" y="1253"/>
              <a:ext cx="181" cy="16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sp>
          <p:nvSpPr>
            <p:cNvPr id="7184" name="Oval 11"/>
            <p:cNvSpPr>
              <a:spLocks noChangeArrowheads="1"/>
            </p:cNvSpPr>
            <p:nvPr/>
          </p:nvSpPr>
          <p:spPr bwMode="auto">
            <a:xfrm>
              <a:off x="1655" y="2024"/>
              <a:ext cx="181" cy="16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sp>
          <p:nvSpPr>
            <p:cNvPr id="7185" name="Oval 12"/>
            <p:cNvSpPr>
              <a:spLocks noChangeArrowheads="1"/>
            </p:cNvSpPr>
            <p:nvPr/>
          </p:nvSpPr>
          <p:spPr bwMode="auto">
            <a:xfrm>
              <a:off x="1746" y="3475"/>
              <a:ext cx="181" cy="1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</p:grpSp>
      <p:sp>
        <p:nvSpPr>
          <p:cNvPr id="7177" name="Oval 13"/>
          <p:cNvSpPr>
            <a:spLocks noChangeArrowheads="1"/>
          </p:cNvSpPr>
          <p:nvPr/>
        </p:nvSpPr>
        <p:spPr bwMode="auto">
          <a:xfrm>
            <a:off x="4572000" y="3500438"/>
            <a:ext cx="287338" cy="2667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7178" name="Oval 14"/>
          <p:cNvSpPr>
            <a:spLocks noChangeArrowheads="1"/>
          </p:cNvSpPr>
          <p:nvPr/>
        </p:nvSpPr>
        <p:spPr bwMode="auto">
          <a:xfrm>
            <a:off x="4572000" y="4005263"/>
            <a:ext cx="287338" cy="2667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7179" name="Oval 15"/>
          <p:cNvSpPr>
            <a:spLocks noChangeArrowheads="1"/>
          </p:cNvSpPr>
          <p:nvPr/>
        </p:nvSpPr>
        <p:spPr bwMode="auto">
          <a:xfrm>
            <a:off x="4572000" y="5516563"/>
            <a:ext cx="287338" cy="266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7180" name="Oval 16"/>
          <p:cNvSpPr>
            <a:spLocks noChangeArrowheads="1"/>
          </p:cNvSpPr>
          <p:nvPr/>
        </p:nvSpPr>
        <p:spPr bwMode="auto">
          <a:xfrm>
            <a:off x="4572000" y="4941888"/>
            <a:ext cx="287338" cy="2667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 </a:t>
            </a:r>
            <a:r>
              <a:rPr lang="ru-RU" altLang="ru-RU" sz="3600" b="1" smtClean="0">
                <a:solidFill>
                  <a:schemeClr val="accent2"/>
                </a:solidFill>
              </a:rPr>
              <a:t>Мозговые оболочки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50825" y="1196975"/>
            <a:ext cx="8054975" cy="4083050"/>
            <a:chOff x="68" y="799"/>
            <a:chExt cx="5074" cy="2572"/>
          </a:xfrm>
        </p:grpSpPr>
        <p:pic>
          <p:nvPicPr>
            <p:cNvPr id="8197" name="Picture 8" descr="оболочки мозга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5" y="799"/>
              <a:ext cx="4718" cy="2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198" name="Text Box 11"/>
            <p:cNvSpPr txBox="1">
              <a:spLocks noChangeArrowheads="1"/>
            </p:cNvSpPr>
            <p:nvPr/>
          </p:nvSpPr>
          <p:spPr bwMode="auto">
            <a:xfrm>
              <a:off x="113" y="1117"/>
              <a:ext cx="19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chemeClr val="accent2"/>
                  </a:solidFill>
                </a:rPr>
                <a:t>Твердая мозговая оболочка</a:t>
              </a:r>
            </a:p>
          </p:txBody>
        </p:sp>
        <p:sp>
          <p:nvSpPr>
            <p:cNvPr id="8199" name="Text Box 12"/>
            <p:cNvSpPr txBox="1">
              <a:spLocks noChangeArrowheads="1"/>
            </p:cNvSpPr>
            <p:nvPr/>
          </p:nvSpPr>
          <p:spPr bwMode="auto">
            <a:xfrm>
              <a:off x="4047" y="1480"/>
              <a:ext cx="8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chemeClr val="accent2"/>
                  </a:solidFill>
                </a:rPr>
                <a:t>Кости черепа</a:t>
              </a:r>
            </a:p>
          </p:txBody>
        </p:sp>
        <p:sp>
          <p:nvSpPr>
            <p:cNvPr id="8200" name="Text Box 13"/>
            <p:cNvSpPr txBox="1">
              <a:spLocks noChangeArrowheads="1"/>
            </p:cNvSpPr>
            <p:nvPr/>
          </p:nvSpPr>
          <p:spPr bwMode="auto">
            <a:xfrm>
              <a:off x="113" y="1751"/>
              <a:ext cx="16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chemeClr val="accent2"/>
                  </a:solidFill>
                </a:rPr>
                <a:t>Паутинная оболочка мозга</a:t>
              </a:r>
            </a:p>
          </p:txBody>
        </p:sp>
        <p:sp>
          <p:nvSpPr>
            <p:cNvPr id="8201" name="Text Box 14"/>
            <p:cNvSpPr txBox="1">
              <a:spLocks noChangeArrowheads="1"/>
            </p:cNvSpPr>
            <p:nvPr/>
          </p:nvSpPr>
          <p:spPr bwMode="auto">
            <a:xfrm>
              <a:off x="68" y="2204"/>
              <a:ext cx="127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chemeClr val="accent2"/>
                  </a:solidFill>
                </a:rPr>
                <a:t>Мягкая мозговая оболочка</a:t>
              </a:r>
            </a:p>
          </p:txBody>
        </p:sp>
        <p:sp>
          <p:nvSpPr>
            <p:cNvPr id="8202" name="Line 16"/>
            <p:cNvSpPr>
              <a:spLocks noChangeShapeType="1"/>
            </p:cNvSpPr>
            <p:nvPr/>
          </p:nvSpPr>
          <p:spPr bwMode="auto">
            <a:xfrm>
              <a:off x="1565" y="1344"/>
              <a:ext cx="725" cy="40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Line 17"/>
            <p:cNvSpPr>
              <a:spLocks noChangeShapeType="1"/>
            </p:cNvSpPr>
            <p:nvPr/>
          </p:nvSpPr>
          <p:spPr bwMode="auto">
            <a:xfrm>
              <a:off x="1441" y="1933"/>
              <a:ext cx="907" cy="182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204" name="Line 18"/>
            <p:cNvSpPr>
              <a:spLocks noChangeShapeType="1"/>
            </p:cNvSpPr>
            <p:nvPr/>
          </p:nvSpPr>
          <p:spPr bwMode="auto">
            <a:xfrm flipV="1">
              <a:off x="1066" y="2251"/>
              <a:ext cx="1088" cy="9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205" name="Line 20"/>
            <p:cNvSpPr>
              <a:spLocks noChangeShapeType="1"/>
            </p:cNvSpPr>
            <p:nvPr/>
          </p:nvSpPr>
          <p:spPr bwMode="auto">
            <a:xfrm flipH="1">
              <a:off x="3367" y="1616"/>
              <a:ext cx="726" cy="226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Line 21"/>
            <p:cNvSpPr>
              <a:spLocks noChangeShapeType="1"/>
            </p:cNvSpPr>
            <p:nvPr/>
          </p:nvSpPr>
          <p:spPr bwMode="auto">
            <a:xfrm>
              <a:off x="3730" y="2387"/>
              <a:ext cx="408" cy="63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207" name="Text Box 22"/>
            <p:cNvSpPr txBox="1">
              <a:spLocks noChangeArrowheads="1"/>
            </p:cNvSpPr>
            <p:nvPr/>
          </p:nvSpPr>
          <p:spPr bwMode="auto">
            <a:xfrm>
              <a:off x="4125" y="2930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chemeClr val="accent2"/>
                  </a:solidFill>
                </a:rPr>
                <a:t>Вещество мозга</a:t>
              </a:r>
            </a:p>
          </p:txBody>
        </p:sp>
      </p:grpSp>
      <p:sp>
        <p:nvSpPr>
          <p:cNvPr id="8196" name="Text Box 23"/>
          <p:cNvSpPr txBox="1">
            <a:spLocks noChangeArrowheads="1"/>
          </p:cNvSpPr>
          <p:nvPr/>
        </p:nvSpPr>
        <p:spPr bwMode="auto">
          <a:xfrm>
            <a:off x="1187450" y="5589588"/>
            <a:ext cx="648017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chemeClr val="accent2"/>
                </a:solidFill>
              </a:rPr>
              <a:t>выполняют защитную роль  </a:t>
            </a:r>
          </a:p>
          <a:p>
            <a:pPr eaLnBrk="1" hangingPunct="1"/>
            <a:r>
              <a:rPr lang="ru-RU" altLang="ru-RU"/>
              <a:t> </a:t>
            </a:r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accent2"/>
                </a:solidFill>
              </a:rPr>
              <a:t>Центральная нервная система</a:t>
            </a:r>
          </a:p>
        </p:txBody>
      </p:sp>
      <p:pic>
        <p:nvPicPr>
          <p:cNvPr id="9219" name="Picture 6" descr="цнс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557338"/>
            <a:ext cx="6913562" cy="4367212"/>
          </a:xfr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6" descr="Центры ЦН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76250"/>
            <a:ext cx="5410200" cy="5410200"/>
          </a:xfrm>
          <a:noFill/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sp>
        <p:nvSpPr>
          <p:cNvPr id="10244" name="Text Box 27"/>
          <p:cNvSpPr txBox="1">
            <a:spLocks noChangeArrowheads="1"/>
          </p:cNvSpPr>
          <p:nvPr/>
        </p:nvSpPr>
        <p:spPr bwMode="auto">
          <a:xfrm>
            <a:off x="3832225" y="54927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/>
              <a:t> и 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0" y="115888"/>
            <a:ext cx="9307513" cy="5827712"/>
            <a:chOff x="0" y="73"/>
            <a:chExt cx="5863" cy="3671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3107" y="845"/>
              <a:ext cx="2756" cy="2899"/>
              <a:chOff x="3061" y="845"/>
              <a:chExt cx="2801" cy="2994"/>
            </a:xfrm>
          </p:grpSpPr>
          <p:sp>
            <p:nvSpPr>
              <p:cNvPr id="10253" name="Text Box 7"/>
              <p:cNvSpPr txBox="1">
                <a:spLocks noChangeArrowheads="1"/>
              </p:cNvSpPr>
              <p:nvPr/>
            </p:nvSpPr>
            <p:spPr bwMode="auto">
              <a:xfrm>
                <a:off x="4195" y="1661"/>
                <a:ext cx="1407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1600"/>
                  <a:t> Сердце</a:t>
                </a:r>
              </a:p>
              <a:p>
                <a:pPr eaLnBrk="1" hangingPunct="1"/>
                <a:r>
                  <a:rPr lang="ru-RU" altLang="ru-RU" sz="1600"/>
                  <a:t> Легкие</a:t>
                </a:r>
              </a:p>
            </p:txBody>
          </p:sp>
          <p:grpSp>
            <p:nvGrpSpPr>
              <p:cNvPr id="4" name="Group 23"/>
              <p:cNvGrpSpPr>
                <a:grpSpLocks/>
              </p:cNvGrpSpPr>
              <p:nvPr/>
            </p:nvGrpSpPr>
            <p:grpSpPr bwMode="auto">
              <a:xfrm>
                <a:off x="3061" y="845"/>
                <a:ext cx="2801" cy="2994"/>
                <a:chOff x="3061" y="845"/>
                <a:chExt cx="2801" cy="2994"/>
              </a:xfrm>
            </p:grpSpPr>
            <p:grpSp>
              <p:nvGrpSpPr>
                <p:cNvPr id="5" name="Group 22"/>
                <p:cNvGrpSpPr>
                  <a:grpSpLocks/>
                </p:cNvGrpSpPr>
                <p:nvPr/>
              </p:nvGrpSpPr>
              <p:grpSpPr bwMode="auto">
                <a:xfrm>
                  <a:off x="3061" y="845"/>
                  <a:ext cx="2801" cy="2994"/>
                  <a:chOff x="3061" y="845"/>
                  <a:chExt cx="2801" cy="2994"/>
                </a:xfrm>
              </p:grpSpPr>
              <p:grpSp>
                <p:nvGrpSpPr>
                  <p:cNvPr id="6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3061" y="845"/>
                    <a:ext cx="2801" cy="2994"/>
                    <a:chOff x="3061" y="845"/>
                    <a:chExt cx="2801" cy="2994"/>
                  </a:xfrm>
                </p:grpSpPr>
                <p:grpSp>
                  <p:nvGrpSpPr>
                    <p:cNvPr id="7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61" y="845"/>
                      <a:ext cx="2699" cy="2994"/>
                      <a:chOff x="3061" y="845"/>
                      <a:chExt cx="2699" cy="2994"/>
                    </a:xfrm>
                  </p:grpSpPr>
                  <p:grpSp>
                    <p:nvGrpSpPr>
                      <p:cNvPr id="8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61" y="845"/>
                        <a:ext cx="1762" cy="2994"/>
                        <a:chOff x="3061" y="845"/>
                        <a:chExt cx="1762" cy="2994"/>
                      </a:xfrm>
                    </p:grpSpPr>
                    <p:graphicFrame>
                      <p:nvGraphicFramePr>
                        <p:cNvPr id="10265" name="Object 4"/>
                        <p:cNvGraphicFramePr>
                          <a:graphicFrameLocks noChangeAspect="1"/>
                        </p:cNvGraphicFramePr>
                        <p:nvPr/>
                      </p:nvGraphicFramePr>
                      <p:xfrm>
                        <a:off x="3061" y="845"/>
                        <a:ext cx="1158" cy="2994"/>
                      </p:xfrm>
                      <a:graphic>
                        <a:graphicData uri="http://schemas.openxmlformats.org/presentationml/2006/ole">
                          <p:oleObj spid="_x0000_s10242" name="Точечный рисунок" r:id="rId4" imgW="1076475" imgH="2781688" progId="PBrush">
                            <p:embed/>
                          </p:oleObj>
                        </a:graphicData>
                      </a:graphic>
                    </p:graphicFrame>
                    <p:sp>
                      <p:nvSpPr>
                        <p:cNvPr id="10266" name="Text Box 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95" y="935"/>
                          <a:ext cx="628" cy="23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spAutoFit/>
                        </a:bodyPr>
                        <a:lstStyle/>
                        <a:p>
                          <a:pPr eaLnBrk="1" hangingPunct="1"/>
                          <a:r>
                            <a:rPr lang="ru-RU" altLang="ru-RU"/>
                            <a:t> Глаза</a:t>
                          </a:r>
                        </a:p>
                      </p:txBody>
                    </p:sp>
                  </p:grpSp>
                  <p:sp>
                    <p:nvSpPr>
                      <p:cNvPr id="10264" name="Text Box 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150" y="1162"/>
                        <a:ext cx="1610" cy="5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>
                        <a:spAutoFit/>
                      </a:bodyPr>
                      <a:lstStyle/>
                      <a:p>
                        <a:pPr eaLnBrk="1" hangingPunct="1"/>
                        <a:r>
                          <a:rPr lang="ru-RU" altLang="ru-RU" sz="1600"/>
                          <a:t>  Нос</a:t>
                        </a:r>
                      </a:p>
                      <a:p>
                        <a:pPr eaLnBrk="1" hangingPunct="1"/>
                        <a:r>
                          <a:rPr lang="ru-RU" altLang="ru-RU" sz="1600"/>
                          <a:t>  Рот</a:t>
                        </a:r>
                      </a:p>
                      <a:p>
                        <a:pPr eaLnBrk="1" hangingPunct="1"/>
                        <a:r>
                          <a:rPr lang="ru-RU" altLang="ru-RU" sz="1600"/>
                          <a:t>  Щитовидная железа</a:t>
                        </a:r>
                      </a:p>
                    </p:txBody>
                  </p:sp>
                </p:grpSp>
                <p:sp>
                  <p:nvSpPr>
                    <p:cNvPr id="10262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51" y="2160"/>
                      <a:ext cx="1711" cy="1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eaLnBrk="1" hangingPunct="1"/>
                      <a:r>
                        <a:rPr lang="ru-RU" altLang="ru-RU" sz="1600"/>
                        <a:t>  Желудок</a:t>
                      </a:r>
                    </a:p>
                    <a:p>
                      <a:pPr eaLnBrk="1" hangingPunct="1"/>
                      <a:r>
                        <a:rPr lang="ru-RU" altLang="ru-RU" sz="1600"/>
                        <a:t>  Аорта</a:t>
                      </a:r>
                    </a:p>
                    <a:p>
                      <a:pPr eaLnBrk="1" hangingPunct="1"/>
                      <a:r>
                        <a:rPr lang="ru-RU" altLang="ru-RU" sz="1600"/>
                        <a:t>  Печень</a:t>
                      </a:r>
                    </a:p>
                    <a:p>
                      <a:pPr eaLnBrk="1" hangingPunct="1"/>
                      <a:r>
                        <a:rPr lang="ru-RU" altLang="ru-RU" sz="1600"/>
                        <a:t>  Поджелудочная железа</a:t>
                      </a:r>
                    </a:p>
                    <a:p>
                      <a:pPr eaLnBrk="1" hangingPunct="1"/>
                      <a:r>
                        <a:rPr lang="ru-RU" altLang="ru-RU" sz="1600"/>
                        <a:t>  Надпочечники</a:t>
                      </a:r>
                    </a:p>
                    <a:p>
                      <a:pPr eaLnBrk="1" hangingPunct="1"/>
                      <a:r>
                        <a:rPr lang="ru-RU" altLang="ru-RU" sz="1600"/>
                        <a:t>  Тонкий кишечник</a:t>
                      </a:r>
                    </a:p>
                    <a:p>
                      <a:pPr eaLnBrk="1" hangingPunct="1"/>
                      <a:r>
                        <a:rPr lang="ru-RU" altLang="ru-RU" sz="1600"/>
                        <a:t>  Толстый кишечник</a:t>
                      </a:r>
                    </a:p>
                    <a:p>
                      <a:pPr eaLnBrk="1" hangingPunct="1"/>
                      <a:endParaRPr lang="ru-RU" altLang="ru-RU" sz="1600"/>
                    </a:p>
                  </p:txBody>
                </p:sp>
              </p:grpSp>
              <p:sp>
                <p:nvSpPr>
                  <p:cNvPr id="10260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83" y="3203"/>
                    <a:ext cx="1241" cy="5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eaLnBrk="1" hangingPunct="1"/>
                    <a:r>
                      <a:rPr lang="ru-RU" altLang="ru-RU" sz="1600"/>
                      <a:t> Почки</a:t>
                    </a:r>
                  </a:p>
                  <a:p>
                    <a:pPr eaLnBrk="1" hangingPunct="1"/>
                    <a:r>
                      <a:rPr lang="ru-RU" altLang="ru-RU" sz="1600"/>
                      <a:t> М. пузырь</a:t>
                    </a:r>
                  </a:p>
                  <a:p>
                    <a:pPr eaLnBrk="1" hangingPunct="1"/>
                    <a:r>
                      <a:rPr lang="ru-RU" altLang="ru-RU" sz="1600"/>
                      <a:t> Половые органы</a:t>
                    </a:r>
                  </a:p>
                </p:txBody>
              </p:sp>
            </p:grpSp>
            <p:sp>
              <p:nvSpPr>
                <p:cNvPr id="10256" name="Oval 10"/>
                <p:cNvSpPr>
                  <a:spLocks noChangeArrowheads="1"/>
                </p:cNvSpPr>
                <p:nvPr/>
              </p:nvSpPr>
              <p:spPr bwMode="auto">
                <a:xfrm>
                  <a:off x="4014" y="3158"/>
                  <a:ext cx="90" cy="90"/>
                </a:xfrm>
                <a:prstGeom prst="ellipse">
                  <a:avLst/>
                </a:prstGeom>
                <a:solidFill>
                  <a:srgbClr val="F6F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ru-RU"/>
                </a:p>
              </p:txBody>
            </p:sp>
            <p:sp>
              <p:nvSpPr>
                <p:cNvPr id="10257" name="Oval 11"/>
                <p:cNvSpPr>
                  <a:spLocks noChangeArrowheads="1"/>
                </p:cNvSpPr>
                <p:nvPr/>
              </p:nvSpPr>
              <p:spPr bwMode="auto">
                <a:xfrm>
                  <a:off x="4014" y="2205"/>
                  <a:ext cx="90" cy="90"/>
                </a:xfrm>
                <a:prstGeom prst="ellipse">
                  <a:avLst/>
                </a:prstGeom>
                <a:solidFill>
                  <a:srgbClr val="F6F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ru-RU"/>
                </a:p>
              </p:txBody>
            </p:sp>
            <p:sp>
              <p:nvSpPr>
                <p:cNvPr id="1025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696" y="1071"/>
                  <a:ext cx="590" cy="18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252" name="Rectangle 28"/>
            <p:cNvSpPr>
              <a:spLocks noChangeArrowheads="1"/>
            </p:cNvSpPr>
            <p:nvPr/>
          </p:nvSpPr>
          <p:spPr bwMode="auto">
            <a:xfrm>
              <a:off x="0" y="73"/>
              <a:ext cx="5760" cy="6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</p:grpSp>
      <p:sp>
        <p:nvSpPr>
          <p:cNvPr id="10246" name="Text Box 30"/>
          <p:cNvSpPr txBox="1">
            <a:spLocks noChangeArrowheads="1"/>
          </p:cNvSpPr>
          <p:nvPr/>
        </p:nvSpPr>
        <p:spPr bwMode="auto">
          <a:xfrm>
            <a:off x="179388" y="63500"/>
            <a:ext cx="101266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/>
              <a:t>   </a:t>
            </a:r>
            <a:r>
              <a:rPr lang="ru-RU" altLang="ru-RU" sz="2400" b="1">
                <a:solidFill>
                  <a:schemeClr val="accent2"/>
                </a:solidFill>
              </a:rPr>
              <a:t>Главные участки головного мозга</a:t>
            </a:r>
          </a:p>
          <a:p>
            <a:pPr eaLnBrk="1" hangingPunct="1"/>
            <a:r>
              <a:rPr lang="ru-RU" altLang="ru-RU" sz="2400" b="1">
                <a:solidFill>
                  <a:schemeClr val="accent2"/>
                </a:solidFill>
              </a:rPr>
              <a:t>   Центры регуляции внутренних органов  спинного мозга</a:t>
            </a:r>
          </a:p>
        </p:txBody>
      </p:sp>
      <p:sp>
        <p:nvSpPr>
          <p:cNvPr id="10247" name="Oval 31"/>
          <p:cNvSpPr>
            <a:spLocks noChangeArrowheads="1"/>
          </p:cNvSpPr>
          <p:nvPr/>
        </p:nvSpPr>
        <p:spPr bwMode="auto">
          <a:xfrm>
            <a:off x="179388" y="26035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0248" name="Oval 32"/>
          <p:cNvSpPr>
            <a:spLocks noChangeArrowheads="1"/>
          </p:cNvSpPr>
          <p:nvPr/>
        </p:nvSpPr>
        <p:spPr bwMode="auto">
          <a:xfrm>
            <a:off x="179388" y="549275"/>
            <a:ext cx="215900" cy="215900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0249" name="Oval 33"/>
          <p:cNvSpPr>
            <a:spLocks noChangeArrowheads="1"/>
          </p:cNvSpPr>
          <p:nvPr/>
        </p:nvSpPr>
        <p:spPr bwMode="auto">
          <a:xfrm>
            <a:off x="2484438" y="6021388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0250" name="Oval 34"/>
          <p:cNvSpPr>
            <a:spLocks noChangeArrowheads="1"/>
          </p:cNvSpPr>
          <p:nvPr/>
        </p:nvSpPr>
        <p:spPr bwMode="auto">
          <a:xfrm>
            <a:off x="5580063" y="6092825"/>
            <a:ext cx="215900" cy="215900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591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23850" y="2176463"/>
            <a:ext cx="8135938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2800" b="1"/>
              <a:t>  </a:t>
            </a:r>
          </a:p>
          <a:p>
            <a:pPr algn="ctr" eaLnBrk="1" hangingPunct="1"/>
            <a:endParaRPr lang="ru-RU" altLang="ru-RU" sz="2800" b="1"/>
          </a:p>
          <a:p>
            <a:pPr algn="ctr" eaLnBrk="1" hangingPunct="1"/>
            <a:r>
              <a:rPr lang="ru-RU" altLang="ru-RU" sz="3200" b="1">
                <a:solidFill>
                  <a:schemeClr val="accent2"/>
                </a:solidFill>
              </a:rPr>
              <a:t>Под черепно-мозговой травмой подразумевается повреждение черепа и мозга вследствие действия механической энергии на область головы</a:t>
            </a:r>
          </a:p>
          <a:p>
            <a:pPr algn="ctr" eaLnBrk="1" hangingPunct="1"/>
            <a:endParaRPr lang="ru-RU" altLang="ru-RU" sz="3200" b="1">
              <a:solidFill>
                <a:schemeClr val="accent2"/>
              </a:solidFill>
            </a:endParaRPr>
          </a:p>
          <a:p>
            <a:pPr algn="ctr" eaLnBrk="1" hangingPunct="1"/>
            <a:endParaRPr lang="ru-RU" alt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>
                <a:solidFill>
                  <a:schemeClr val="accent2"/>
                </a:solidFill>
              </a:rPr>
              <a:t>Статистика  черепно-мозговой травмы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075612" cy="4857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z="1000" smtClean="0"/>
              <a:t> </a:t>
            </a:r>
            <a:r>
              <a:rPr lang="ru-RU" altLang="ru-RU" sz="2000" b="1" smtClean="0">
                <a:solidFill>
                  <a:schemeClr val="accent2"/>
                </a:solidFill>
              </a:rPr>
              <a:t>Более 50% всех травм приходится на  повреждения  головы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При  ДТП  ЧМТ возникает в 20-30 % всех случаев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Общая летальность при черепно-мозговой травме составляет 4-5%, при тяжелой травме - 68-70%.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50%  пострадавших, перенесших ЧМТ, в той или иной  степени утрачивают трудоспособность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 ЧМТ чаще наблюдается в возрасте от 20 до 50 лет, т.е. в период наибольшей трудоспособности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 В 1,5 раза чаще  ЧМТ встречается у мужчин, чем у женщин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 У мужчин более тяжелые травмы и в 3 раза выше летальность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accent2"/>
                </a:solidFill>
              </a:rPr>
              <a:t>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5301</Words>
  <Application>Microsoft Office PowerPoint</Application>
  <PresentationFormat>Экран (4:3)</PresentationFormat>
  <Paragraphs>1273</Paragraphs>
  <Slides>173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173</vt:i4>
      </vt:variant>
    </vt:vector>
  </HeadingPairs>
  <TitlesOfParts>
    <vt:vector size="175" baseType="lpstr">
      <vt:lpstr>Оформление по умолчанию</vt:lpstr>
      <vt:lpstr>Точечный рисунок</vt:lpstr>
      <vt:lpstr> Нижегородская  государственная  медицинская  академия</vt:lpstr>
      <vt:lpstr>Первая помощь при ранении</vt:lpstr>
      <vt:lpstr>Ранение –  механическое повреждение тканей, при котором нарушается целостность кожи, слизистых оболочек, глубжележащих тканей  и органов</vt:lpstr>
      <vt:lpstr>               </vt:lpstr>
      <vt:lpstr>      Признаки раны</vt:lpstr>
      <vt:lpstr>Достоверные признаки проникающего ранения</vt:lpstr>
      <vt:lpstr>Слайд 7</vt:lpstr>
      <vt:lpstr>Классификация ран:</vt:lpstr>
      <vt:lpstr>Осложнения ранений</vt:lpstr>
      <vt:lpstr>Порядок оказания первой помощи  при ранениях</vt:lpstr>
      <vt:lpstr>Обработка раны (туалет)</vt:lpstr>
      <vt:lpstr>  Запрещается !</vt:lpstr>
      <vt:lpstr> </vt:lpstr>
      <vt:lpstr>Повязки     необходимы   для:  </vt:lpstr>
      <vt:lpstr>Виды повязок </vt:lpstr>
      <vt:lpstr> Некоторые правила наложения  бинтовых    повязок</vt:lpstr>
      <vt:lpstr>Виды бинтовых повязок </vt:lpstr>
      <vt:lpstr>Циркулярная повязка</vt:lpstr>
      <vt:lpstr>Спиралевидная повязка</vt:lpstr>
      <vt:lpstr>Крестообразная повязка</vt:lpstr>
      <vt:lpstr>Пращевидная повязка</vt:lpstr>
      <vt:lpstr>Сетчатые повязки</vt:lpstr>
      <vt:lpstr>Косыночные повязки</vt:lpstr>
      <vt:lpstr>Косыночные повязки на голову</vt:lpstr>
      <vt:lpstr>Косыночные повязки  на верхнюю конечность</vt:lpstr>
      <vt:lpstr>Косыночные повязки  на нижнюю конечность</vt:lpstr>
      <vt:lpstr>Косыночные повязки  на грудную клетку</vt:lpstr>
      <vt:lpstr>Простейшие приемы обезболивания</vt:lpstr>
      <vt:lpstr>Слайд 29</vt:lpstr>
      <vt:lpstr>Перелом – полное или частичное нарушение целостности кости </vt:lpstr>
      <vt:lpstr>Признаки закрытых переломов</vt:lpstr>
      <vt:lpstr>Признаки открытых переломов</vt:lpstr>
      <vt:lpstr>Подозревайте худшее, но надейтесь на лучшее!</vt:lpstr>
      <vt:lpstr>При закрытых переломах костей кровопотеря может составлять…</vt:lpstr>
      <vt:lpstr> </vt:lpstr>
      <vt:lpstr>Порядок оказания помощи при закрытых переломах</vt:lpstr>
      <vt:lpstr>Порядок оказания помощи при открытых переломах</vt:lpstr>
      <vt:lpstr>Транспортная иммобилизация   </vt:lpstr>
      <vt:lpstr>Основные правила иммобилизации</vt:lpstr>
      <vt:lpstr>Иммобилизация  верхней конечности</vt:lpstr>
      <vt:lpstr>Иммобилизация нижней конечности</vt:lpstr>
      <vt:lpstr>Вывихи</vt:lpstr>
      <vt:lpstr>Травма костей таза</vt:lpstr>
      <vt:lpstr>Признаки травмы костей таза</vt:lpstr>
      <vt:lpstr>Основной принцип оказания помощи при травме костей таза –уменьшить степень смещения костей таза  </vt:lpstr>
      <vt:lpstr>Порядок оказания помощи при травме костей таза</vt:lpstr>
      <vt:lpstr> Для уменьшения подвижности костей таза используют:</vt:lpstr>
      <vt:lpstr>Оказание первой   помощи при травме позвоночника</vt:lpstr>
      <vt:lpstr> Классификация  позвоночно- спинномозговой травмы</vt:lpstr>
      <vt:lpstr>Признаки травмы позвоночника без повреждения спинного мозга</vt:lpstr>
      <vt:lpstr>Признаки травмы позвоночника с повреждением спинного мозга</vt:lpstr>
      <vt:lpstr> Травма  шейного отдела позвоночника</vt:lpstr>
      <vt:lpstr>Травма пояснично-грудного отдела позвоночника</vt:lpstr>
      <vt:lpstr>Оказание первой   помощи при травме позвоночника</vt:lpstr>
      <vt:lpstr>Слайд 55</vt:lpstr>
      <vt:lpstr>Оказание первой  помощи при травме позвоночника с перемещением пострадавшего</vt:lpstr>
      <vt:lpstr>Первая помощь</vt:lpstr>
      <vt:lpstr>Первая помощь</vt:lpstr>
      <vt:lpstr>Первая помощь</vt:lpstr>
      <vt:lpstr> срочное извлечение из автомобиля</vt:lpstr>
      <vt:lpstr>Первая помощь</vt:lpstr>
      <vt:lpstr>Слайд 62</vt:lpstr>
      <vt:lpstr>Правильная укладка пострадавшего   (транспортное положение )  при транспортировке  или в период  ожидания скорой медицинской помощи предотвращает осложнения травмы.  Это важный момент оказания первой помощи. </vt:lpstr>
      <vt:lpstr> Транспортное положение пострадавшего зависит от</vt:lpstr>
      <vt:lpstr>  Положение пострадавшего при сохраненном сознании</vt:lpstr>
      <vt:lpstr> Положение пострадавшего при сохраненном сознании  Черепно-мозговая травма</vt:lpstr>
      <vt:lpstr>Слайд 67</vt:lpstr>
      <vt:lpstr>Слайд 68</vt:lpstr>
      <vt:lpstr>Слайд 69</vt:lpstr>
      <vt:lpstr>Слайд 70</vt:lpstr>
      <vt:lpstr>Слайд 71</vt:lpstr>
      <vt:lpstr>Перекладывание пострадавшего с травмой позвоночника</vt:lpstr>
      <vt:lpstr>Слайд 73</vt:lpstr>
      <vt:lpstr>Слайд 74</vt:lpstr>
      <vt:lpstr>Слайд 75</vt:lpstr>
      <vt:lpstr>Слайд 76</vt:lpstr>
      <vt:lpstr>Слайд 77</vt:lpstr>
      <vt:lpstr>Слайд 78</vt:lpstr>
      <vt:lpstr>Прием  «спасательный захват»</vt:lpstr>
      <vt:lpstr> травма  живота  </vt:lpstr>
      <vt:lpstr>Слайд 81</vt:lpstr>
      <vt:lpstr> Признаки   закрытого повреждения живота</vt:lpstr>
      <vt:lpstr>Слайд 83</vt:lpstr>
      <vt:lpstr>Слайд 84</vt:lpstr>
      <vt:lpstr>Слайд 85</vt:lpstr>
      <vt:lpstr>Слайд 86</vt:lpstr>
      <vt:lpstr>Первая   помощь  </vt:lpstr>
      <vt:lpstr>ЗАПРЕЩАЕТСЯ</vt:lpstr>
      <vt:lpstr>Травма головы</vt:lpstr>
      <vt:lpstr>Слайд 90</vt:lpstr>
      <vt:lpstr>Слайд 91</vt:lpstr>
      <vt:lpstr>Отделы мозга</vt:lpstr>
      <vt:lpstr>  Доли  мозга</vt:lpstr>
      <vt:lpstr>Строение черепа</vt:lpstr>
      <vt:lpstr> Мозговые оболочки</vt:lpstr>
      <vt:lpstr>Центральная нервная система</vt:lpstr>
      <vt:lpstr> </vt:lpstr>
      <vt:lpstr>Слайд 98</vt:lpstr>
      <vt:lpstr>Статистика  черепно-мозговой травмы</vt:lpstr>
      <vt:lpstr>Биомеханика  черепно-мозговой травмы </vt:lpstr>
      <vt:lpstr> При этих воздействиях происходит :</vt:lpstr>
      <vt:lpstr>   </vt:lpstr>
      <vt:lpstr> Травма головы   </vt:lpstr>
      <vt:lpstr>Особенности ранений волосистой части головы</vt:lpstr>
      <vt:lpstr>Черепно-мозговая травма</vt:lpstr>
      <vt:lpstr>Сотрясение головного мозга</vt:lpstr>
      <vt:lpstr>Ушиб головного мозга</vt:lpstr>
      <vt:lpstr>Слайд 108</vt:lpstr>
      <vt:lpstr>Сдавление головного мозга</vt:lpstr>
      <vt:lpstr>  Признаки сдавление головного мозга </vt:lpstr>
      <vt:lpstr>Переломы костей черепа</vt:lpstr>
      <vt:lpstr>Виды перелома костей черепа</vt:lpstr>
      <vt:lpstr>Перелом основания черепа</vt:lpstr>
      <vt:lpstr> Тяжесть  черепно-мозговой   травмы оценивают </vt:lpstr>
      <vt:lpstr>Легкая   черепно-мозговая травма</vt:lpstr>
      <vt:lpstr>Тяжелая  черепно-мозговая травма</vt:lpstr>
      <vt:lpstr>Очень тяжелая  черепно-мозговая травма</vt:lpstr>
      <vt:lpstr>Первая   помощь  при   черепно-мозговой травме</vt:lpstr>
      <vt:lpstr>Оказание помощи при ранении волосистой части головы</vt:lpstr>
      <vt:lpstr> </vt:lpstr>
      <vt:lpstr>Травма груди </vt:lpstr>
      <vt:lpstr>Слайд 122</vt:lpstr>
      <vt:lpstr>Признаки дыхательной недостаточности</vt:lpstr>
      <vt:lpstr>Слайд 124</vt:lpstr>
      <vt:lpstr>Проникающая или открытая травма грудной клетки</vt:lpstr>
      <vt:lpstr>Проникающая или открытая травма грудной клетки</vt:lpstr>
      <vt:lpstr>Помощь при проникающей или открытой травма грудной клетки</vt:lpstr>
      <vt:lpstr>Непроникающая или закрытая травма грудной клетки</vt:lpstr>
      <vt:lpstr>При множественных переломах ребер</vt:lpstr>
      <vt:lpstr>Помощь при множественных переломах костей грудной клетки</vt:lpstr>
      <vt:lpstr>Первая помощь при травме груди</vt:lpstr>
      <vt:lpstr>Слайд 132</vt:lpstr>
      <vt:lpstr>Слайд 133</vt:lpstr>
      <vt:lpstr>Ожоги </vt:lpstr>
      <vt:lpstr>Оценка площади поражения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</vt:vector>
  </TitlesOfParts>
  <Company>ТЦМК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Скелетная травма</dc:title>
  <dc:creator>Байлов В. В.</dc:creator>
  <cp:lastModifiedBy>c400</cp:lastModifiedBy>
  <cp:revision>42</cp:revision>
  <dcterms:created xsi:type="dcterms:W3CDTF">2007-09-12T11:42:19Z</dcterms:created>
  <dcterms:modified xsi:type="dcterms:W3CDTF">2017-10-30T03:53:50Z</dcterms:modified>
</cp:coreProperties>
</file>